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259" r:id="rId4"/>
    <p:sldId id="263" r:id="rId5"/>
    <p:sldId id="265" r:id="rId6"/>
    <p:sldId id="267" r:id="rId7"/>
    <p:sldId id="257" r:id="rId8"/>
    <p:sldId id="262" r:id="rId9"/>
    <p:sldId id="264" r:id="rId10"/>
    <p:sldId id="268" r:id="rId11"/>
    <p:sldId id="269" r:id="rId12"/>
    <p:sldId id="270" r:id="rId13"/>
    <p:sldId id="271" r:id="rId14"/>
    <p:sldId id="272" r:id="rId15"/>
    <p:sldId id="273" r:id="rId16"/>
    <p:sldId id="274" r:id="rId17"/>
    <p:sldId id="276" r:id="rId18"/>
    <p:sldId id="278" r:id="rId19"/>
    <p:sldId id="277"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5DF5C0-5EB2-47A4-8275-F5931E962C98}"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s-ES"/>
        </a:p>
      </dgm:t>
    </dgm:pt>
    <dgm:pt modelId="{64F170BE-A383-48BE-86FF-E3D31F073EBA}" type="asst">
      <dgm:prSet phldrT="[Texto]"/>
      <dgm:spPr/>
      <dgm:t>
        <a:bodyPr/>
        <a:lstStyle/>
        <a:p>
          <a:r>
            <a:rPr lang="es-ES" dirty="0"/>
            <a:t>Estructura del portafolio</a:t>
          </a:r>
        </a:p>
      </dgm:t>
    </dgm:pt>
    <dgm:pt modelId="{312C2731-38CA-4867-AF98-B4C7A0D05D51}" type="parTrans" cxnId="{76F00B49-8AE3-4913-A6AA-194271A032D7}">
      <dgm:prSet/>
      <dgm:spPr/>
      <dgm:t>
        <a:bodyPr/>
        <a:lstStyle/>
        <a:p>
          <a:endParaRPr lang="es-ES"/>
        </a:p>
      </dgm:t>
    </dgm:pt>
    <dgm:pt modelId="{A5391278-39E9-416E-B0AB-8A8C13FDD379}" type="sibTrans" cxnId="{76F00B49-8AE3-4913-A6AA-194271A032D7}">
      <dgm:prSet/>
      <dgm:spPr/>
      <dgm:t>
        <a:bodyPr/>
        <a:lstStyle/>
        <a:p>
          <a:endParaRPr lang="es-ES"/>
        </a:p>
      </dgm:t>
    </dgm:pt>
    <dgm:pt modelId="{6D74FA36-2BE8-4AA7-90BB-EC4018E8AAED}">
      <dgm:prSet phldrT="[Texto]"/>
      <dgm:spPr/>
      <dgm:t>
        <a:bodyPr/>
        <a:lstStyle/>
        <a:p>
          <a:r>
            <a:rPr lang="es-ES" dirty="0"/>
            <a:t>Memoria</a:t>
          </a:r>
        </a:p>
      </dgm:t>
    </dgm:pt>
    <dgm:pt modelId="{E496689F-FF3F-404F-B626-01B5BB7F6264}" type="parTrans" cxnId="{43544F85-8708-44C7-8E40-467405187F23}">
      <dgm:prSet/>
      <dgm:spPr/>
      <dgm:t>
        <a:bodyPr/>
        <a:lstStyle/>
        <a:p>
          <a:endParaRPr lang="es-ES"/>
        </a:p>
      </dgm:t>
    </dgm:pt>
    <dgm:pt modelId="{08EDE011-E6C9-48E0-8A84-ABD5979FAEA2}" type="sibTrans" cxnId="{43544F85-8708-44C7-8E40-467405187F23}">
      <dgm:prSet/>
      <dgm:spPr/>
      <dgm:t>
        <a:bodyPr/>
        <a:lstStyle/>
        <a:p>
          <a:endParaRPr lang="es-ES"/>
        </a:p>
      </dgm:t>
    </dgm:pt>
    <dgm:pt modelId="{31BBEB15-EEA5-4EAE-A10F-61A371643D7B}">
      <dgm:prSet phldrT="[Texto]"/>
      <dgm:spPr/>
      <dgm:t>
        <a:bodyPr/>
        <a:lstStyle/>
        <a:p>
          <a:r>
            <a:rPr lang="es-ES" dirty="0"/>
            <a:t>Portafolio digital</a:t>
          </a:r>
        </a:p>
      </dgm:t>
    </dgm:pt>
    <dgm:pt modelId="{7D6C3A12-FCF1-440C-8DD3-6211460D6290}" type="parTrans" cxnId="{DD3E6D91-7543-4C71-83D0-9FE517CBAE3D}">
      <dgm:prSet/>
      <dgm:spPr/>
      <dgm:t>
        <a:bodyPr/>
        <a:lstStyle/>
        <a:p>
          <a:endParaRPr lang="es-ES"/>
        </a:p>
      </dgm:t>
    </dgm:pt>
    <dgm:pt modelId="{A39702CE-1117-4755-BAF9-85EA74FE9955}" type="sibTrans" cxnId="{DD3E6D91-7543-4C71-83D0-9FE517CBAE3D}">
      <dgm:prSet/>
      <dgm:spPr/>
      <dgm:t>
        <a:bodyPr/>
        <a:lstStyle/>
        <a:p>
          <a:endParaRPr lang="es-ES"/>
        </a:p>
      </dgm:t>
    </dgm:pt>
    <dgm:pt modelId="{4BC98361-8930-484F-976B-8BC34A126A6E}" type="asst">
      <dgm:prSet/>
      <dgm:spPr/>
      <dgm:t>
        <a:bodyPr/>
        <a:lstStyle/>
        <a:p>
          <a:r>
            <a:rPr lang="es-ES" i="1" dirty="0"/>
            <a:t>Puntos fuertes y débiles, nivel de logro</a:t>
          </a:r>
        </a:p>
      </dgm:t>
    </dgm:pt>
    <dgm:pt modelId="{D2565430-2721-4C81-94B7-F719A49EA0A6}" type="parTrans" cxnId="{2E92C7E0-84EB-4390-A8F4-30260D9B0D23}">
      <dgm:prSet/>
      <dgm:spPr/>
      <dgm:t>
        <a:bodyPr/>
        <a:lstStyle/>
        <a:p>
          <a:endParaRPr lang="es-ES"/>
        </a:p>
      </dgm:t>
    </dgm:pt>
    <dgm:pt modelId="{1CF9D2A1-7372-466A-AF04-D1FCBD6C5DD3}" type="sibTrans" cxnId="{2E92C7E0-84EB-4390-A8F4-30260D9B0D23}">
      <dgm:prSet/>
      <dgm:spPr/>
      <dgm:t>
        <a:bodyPr/>
        <a:lstStyle/>
        <a:p>
          <a:endParaRPr lang="es-ES"/>
        </a:p>
      </dgm:t>
    </dgm:pt>
    <dgm:pt modelId="{C4C62A01-B665-40F0-81C2-77635D816D53}">
      <dgm:prSet/>
      <dgm:spPr/>
      <dgm:t>
        <a:bodyPr/>
        <a:lstStyle/>
        <a:p>
          <a:r>
            <a:rPr lang="es-ES" i="1" dirty="0"/>
            <a:t>Evidencias: textos, videos, presentaciones</a:t>
          </a:r>
        </a:p>
      </dgm:t>
    </dgm:pt>
    <dgm:pt modelId="{F074BCD6-B9F1-4C36-8593-59D73790E603}" type="parTrans" cxnId="{0B973D5A-2DAE-4E74-A99A-1CC7F0A610F3}">
      <dgm:prSet/>
      <dgm:spPr/>
      <dgm:t>
        <a:bodyPr/>
        <a:lstStyle/>
        <a:p>
          <a:endParaRPr lang="es-ES"/>
        </a:p>
      </dgm:t>
    </dgm:pt>
    <dgm:pt modelId="{3567ED85-6E85-46AB-984B-55BAA9E0AA15}" type="sibTrans" cxnId="{0B973D5A-2DAE-4E74-A99A-1CC7F0A610F3}">
      <dgm:prSet/>
      <dgm:spPr/>
      <dgm:t>
        <a:bodyPr/>
        <a:lstStyle/>
        <a:p>
          <a:endParaRPr lang="es-ES"/>
        </a:p>
      </dgm:t>
    </dgm:pt>
    <dgm:pt modelId="{8E317B4F-FF48-4734-81F7-EE3B6A3C2A16}" type="pres">
      <dgm:prSet presAssocID="{C25DF5C0-5EB2-47A4-8275-F5931E962C98}" presName="hierChild1" presStyleCnt="0">
        <dgm:presLayoutVars>
          <dgm:chPref val="1"/>
          <dgm:dir/>
          <dgm:animOne val="branch"/>
          <dgm:animLvl val="lvl"/>
          <dgm:resizeHandles/>
        </dgm:presLayoutVars>
      </dgm:prSet>
      <dgm:spPr/>
    </dgm:pt>
    <dgm:pt modelId="{3E63F0DD-53AC-46BE-A915-145F1C0EDE6C}" type="pres">
      <dgm:prSet presAssocID="{64F170BE-A383-48BE-86FF-E3D31F073EBA}" presName="hierRoot1" presStyleCnt="0"/>
      <dgm:spPr/>
    </dgm:pt>
    <dgm:pt modelId="{CF786CC8-0518-4F1B-9BE2-A5EECC1144BA}" type="pres">
      <dgm:prSet presAssocID="{64F170BE-A383-48BE-86FF-E3D31F073EBA}" presName="composite" presStyleCnt="0"/>
      <dgm:spPr/>
    </dgm:pt>
    <dgm:pt modelId="{4C1179B6-C0C4-4076-82DC-8B8489EC9C93}" type="pres">
      <dgm:prSet presAssocID="{64F170BE-A383-48BE-86FF-E3D31F073EBA}" presName="background" presStyleLbl="node0" presStyleIdx="0" presStyleCnt="1"/>
      <dgm:spPr/>
    </dgm:pt>
    <dgm:pt modelId="{DCA74888-ADFD-47A4-AB81-D23DF5A9DCEB}" type="pres">
      <dgm:prSet presAssocID="{64F170BE-A383-48BE-86FF-E3D31F073EBA}" presName="text" presStyleLbl="fgAcc0" presStyleIdx="0" presStyleCnt="1">
        <dgm:presLayoutVars>
          <dgm:chPref val="3"/>
        </dgm:presLayoutVars>
      </dgm:prSet>
      <dgm:spPr/>
    </dgm:pt>
    <dgm:pt modelId="{D346B60D-473B-4C30-A446-BD570B874825}" type="pres">
      <dgm:prSet presAssocID="{64F170BE-A383-48BE-86FF-E3D31F073EBA}" presName="hierChild2" presStyleCnt="0"/>
      <dgm:spPr/>
    </dgm:pt>
    <dgm:pt modelId="{6F0E56C3-D3B3-4F4D-8C99-7A5B042E953F}" type="pres">
      <dgm:prSet presAssocID="{E496689F-FF3F-404F-B626-01B5BB7F6264}" presName="Name10" presStyleLbl="parChTrans1D2" presStyleIdx="0" presStyleCnt="2"/>
      <dgm:spPr/>
    </dgm:pt>
    <dgm:pt modelId="{108E4539-A834-4A96-AEAE-5AAAC131F960}" type="pres">
      <dgm:prSet presAssocID="{6D74FA36-2BE8-4AA7-90BB-EC4018E8AAED}" presName="hierRoot2" presStyleCnt="0"/>
      <dgm:spPr/>
    </dgm:pt>
    <dgm:pt modelId="{A83DD153-F741-4104-8F55-05C46D2DCCF2}" type="pres">
      <dgm:prSet presAssocID="{6D74FA36-2BE8-4AA7-90BB-EC4018E8AAED}" presName="composite2" presStyleCnt="0"/>
      <dgm:spPr/>
    </dgm:pt>
    <dgm:pt modelId="{C7095236-5206-4F74-B317-68BCCD14E254}" type="pres">
      <dgm:prSet presAssocID="{6D74FA36-2BE8-4AA7-90BB-EC4018E8AAED}" presName="background2" presStyleLbl="node2" presStyleIdx="0" presStyleCnt="2"/>
      <dgm:spPr/>
    </dgm:pt>
    <dgm:pt modelId="{9DFFF23C-6FEC-46AD-9B8E-26D84D00D798}" type="pres">
      <dgm:prSet presAssocID="{6D74FA36-2BE8-4AA7-90BB-EC4018E8AAED}" presName="text2" presStyleLbl="fgAcc2" presStyleIdx="0" presStyleCnt="2">
        <dgm:presLayoutVars>
          <dgm:chPref val="3"/>
        </dgm:presLayoutVars>
      </dgm:prSet>
      <dgm:spPr/>
    </dgm:pt>
    <dgm:pt modelId="{518ECBCF-956A-4F03-8EE6-09098994A4B2}" type="pres">
      <dgm:prSet presAssocID="{6D74FA36-2BE8-4AA7-90BB-EC4018E8AAED}" presName="hierChild3" presStyleCnt="0"/>
      <dgm:spPr/>
    </dgm:pt>
    <dgm:pt modelId="{ED8AD0BA-38F7-42B4-AEB4-4FC27283904C}" type="pres">
      <dgm:prSet presAssocID="{D2565430-2721-4C81-94B7-F719A49EA0A6}" presName="Name17" presStyleLbl="parChTrans1D3" presStyleIdx="0" presStyleCnt="2"/>
      <dgm:spPr/>
    </dgm:pt>
    <dgm:pt modelId="{1EE034D9-27E0-4C01-9D0F-7682443018F3}" type="pres">
      <dgm:prSet presAssocID="{4BC98361-8930-484F-976B-8BC34A126A6E}" presName="hierRoot3" presStyleCnt="0"/>
      <dgm:spPr/>
    </dgm:pt>
    <dgm:pt modelId="{9ED9F75D-4DB1-4164-AB22-75E6A60A3C99}" type="pres">
      <dgm:prSet presAssocID="{4BC98361-8930-484F-976B-8BC34A126A6E}" presName="composite3" presStyleCnt="0"/>
      <dgm:spPr/>
    </dgm:pt>
    <dgm:pt modelId="{2F283A4E-ED29-4BA8-9F77-8161070B1FBA}" type="pres">
      <dgm:prSet presAssocID="{4BC98361-8930-484F-976B-8BC34A126A6E}" presName="background3" presStyleLbl="asst2" presStyleIdx="0" presStyleCnt="1"/>
      <dgm:spPr/>
    </dgm:pt>
    <dgm:pt modelId="{676EE754-90B7-4D27-8225-C5F25F920B0B}" type="pres">
      <dgm:prSet presAssocID="{4BC98361-8930-484F-976B-8BC34A126A6E}" presName="text3" presStyleLbl="fgAcc3" presStyleIdx="0" presStyleCnt="2" custScaleX="174210">
        <dgm:presLayoutVars>
          <dgm:chPref val="3"/>
        </dgm:presLayoutVars>
      </dgm:prSet>
      <dgm:spPr/>
    </dgm:pt>
    <dgm:pt modelId="{61321F70-3010-4A6E-9F80-01EE93B7DE5D}" type="pres">
      <dgm:prSet presAssocID="{4BC98361-8930-484F-976B-8BC34A126A6E}" presName="hierChild4" presStyleCnt="0"/>
      <dgm:spPr/>
    </dgm:pt>
    <dgm:pt modelId="{5BF344A6-4643-41D8-9CD8-3FAEA2E29768}" type="pres">
      <dgm:prSet presAssocID="{7D6C3A12-FCF1-440C-8DD3-6211460D6290}" presName="Name10" presStyleLbl="parChTrans1D2" presStyleIdx="1" presStyleCnt="2"/>
      <dgm:spPr/>
    </dgm:pt>
    <dgm:pt modelId="{07664544-EC9A-4A30-BC24-AF792837AADD}" type="pres">
      <dgm:prSet presAssocID="{31BBEB15-EEA5-4EAE-A10F-61A371643D7B}" presName="hierRoot2" presStyleCnt="0"/>
      <dgm:spPr/>
    </dgm:pt>
    <dgm:pt modelId="{9686E6EA-561A-47B9-B97C-E01A601A888A}" type="pres">
      <dgm:prSet presAssocID="{31BBEB15-EEA5-4EAE-A10F-61A371643D7B}" presName="composite2" presStyleCnt="0"/>
      <dgm:spPr/>
    </dgm:pt>
    <dgm:pt modelId="{D55B52CC-C9CD-4F94-BFC3-CE5B02A8C7BF}" type="pres">
      <dgm:prSet presAssocID="{31BBEB15-EEA5-4EAE-A10F-61A371643D7B}" presName="background2" presStyleLbl="node2" presStyleIdx="1" presStyleCnt="2"/>
      <dgm:spPr/>
    </dgm:pt>
    <dgm:pt modelId="{F5AB78B1-63CB-4594-B4CE-0A19E13C1AE9}" type="pres">
      <dgm:prSet presAssocID="{31BBEB15-EEA5-4EAE-A10F-61A371643D7B}" presName="text2" presStyleLbl="fgAcc2" presStyleIdx="1" presStyleCnt="2">
        <dgm:presLayoutVars>
          <dgm:chPref val="3"/>
        </dgm:presLayoutVars>
      </dgm:prSet>
      <dgm:spPr/>
    </dgm:pt>
    <dgm:pt modelId="{522ECF9B-70E9-4892-BB9B-935C052AC797}" type="pres">
      <dgm:prSet presAssocID="{31BBEB15-EEA5-4EAE-A10F-61A371643D7B}" presName="hierChild3" presStyleCnt="0"/>
      <dgm:spPr/>
    </dgm:pt>
    <dgm:pt modelId="{C18A1F84-E3A8-4C5C-848B-617AA8204DB3}" type="pres">
      <dgm:prSet presAssocID="{F074BCD6-B9F1-4C36-8593-59D73790E603}" presName="Name17" presStyleLbl="parChTrans1D3" presStyleIdx="1" presStyleCnt="2"/>
      <dgm:spPr/>
    </dgm:pt>
    <dgm:pt modelId="{407BE754-C625-4F1D-BDA7-6A9785BF6A28}" type="pres">
      <dgm:prSet presAssocID="{C4C62A01-B665-40F0-81C2-77635D816D53}" presName="hierRoot3" presStyleCnt="0"/>
      <dgm:spPr/>
    </dgm:pt>
    <dgm:pt modelId="{3416C902-AE92-4135-8E30-AD301FB5A83C}" type="pres">
      <dgm:prSet presAssocID="{C4C62A01-B665-40F0-81C2-77635D816D53}" presName="composite3" presStyleCnt="0"/>
      <dgm:spPr/>
    </dgm:pt>
    <dgm:pt modelId="{67CA47BD-C71A-4599-8EC6-95E949D66AFC}" type="pres">
      <dgm:prSet presAssocID="{C4C62A01-B665-40F0-81C2-77635D816D53}" presName="background3" presStyleLbl="node3" presStyleIdx="0" presStyleCnt="1"/>
      <dgm:spPr/>
    </dgm:pt>
    <dgm:pt modelId="{89CF266B-3BD5-414A-BC93-7A82B3A322B1}" type="pres">
      <dgm:prSet presAssocID="{C4C62A01-B665-40F0-81C2-77635D816D53}" presName="text3" presStyleLbl="fgAcc3" presStyleIdx="1" presStyleCnt="2" custScaleX="185283">
        <dgm:presLayoutVars>
          <dgm:chPref val="3"/>
        </dgm:presLayoutVars>
      </dgm:prSet>
      <dgm:spPr/>
    </dgm:pt>
    <dgm:pt modelId="{AEF95830-22AE-49A1-99BD-4E605FD21EE4}" type="pres">
      <dgm:prSet presAssocID="{C4C62A01-B665-40F0-81C2-77635D816D53}" presName="hierChild4" presStyleCnt="0"/>
      <dgm:spPr/>
    </dgm:pt>
  </dgm:ptLst>
  <dgm:cxnLst>
    <dgm:cxn modelId="{6D3ABA01-1128-494C-A1CB-6EC6E14E448B}" type="presOf" srcId="{7D6C3A12-FCF1-440C-8DD3-6211460D6290}" destId="{5BF344A6-4643-41D8-9CD8-3FAEA2E29768}" srcOrd="0" destOrd="0" presId="urn:microsoft.com/office/officeart/2005/8/layout/hierarchy1"/>
    <dgm:cxn modelId="{F9193B0C-5027-4259-BC4E-9EDB4BEEE228}" type="presOf" srcId="{64F170BE-A383-48BE-86FF-E3D31F073EBA}" destId="{DCA74888-ADFD-47A4-AB81-D23DF5A9DCEB}" srcOrd="0" destOrd="0" presId="urn:microsoft.com/office/officeart/2005/8/layout/hierarchy1"/>
    <dgm:cxn modelId="{73B4C02D-14AD-46DD-A0AB-4E23421426CF}" type="presOf" srcId="{C25DF5C0-5EB2-47A4-8275-F5931E962C98}" destId="{8E317B4F-FF48-4734-81F7-EE3B6A3C2A16}" srcOrd="0" destOrd="0" presId="urn:microsoft.com/office/officeart/2005/8/layout/hierarchy1"/>
    <dgm:cxn modelId="{5934903E-8400-4330-A686-CC05361A5799}" type="presOf" srcId="{C4C62A01-B665-40F0-81C2-77635D816D53}" destId="{89CF266B-3BD5-414A-BC93-7A82B3A322B1}" srcOrd="0" destOrd="0" presId="urn:microsoft.com/office/officeart/2005/8/layout/hierarchy1"/>
    <dgm:cxn modelId="{76F00B49-8AE3-4913-A6AA-194271A032D7}" srcId="{C25DF5C0-5EB2-47A4-8275-F5931E962C98}" destId="{64F170BE-A383-48BE-86FF-E3D31F073EBA}" srcOrd="0" destOrd="0" parTransId="{312C2731-38CA-4867-AF98-B4C7A0D05D51}" sibTransId="{A5391278-39E9-416E-B0AB-8A8C13FDD379}"/>
    <dgm:cxn modelId="{0B973D5A-2DAE-4E74-A99A-1CC7F0A610F3}" srcId="{31BBEB15-EEA5-4EAE-A10F-61A371643D7B}" destId="{C4C62A01-B665-40F0-81C2-77635D816D53}" srcOrd="0" destOrd="0" parTransId="{F074BCD6-B9F1-4C36-8593-59D73790E603}" sibTransId="{3567ED85-6E85-46AB-984B-55BAA9E0AA15}"/>
    <dgm:cxn modelId="{43544F85-8708-44C7-8E40-467405187F23}" srcId="{64F170BE-A383-48BE-86FF-E3D31F073EBA}" destId="{6D74FA36-2BE8-4AA7-90BB-EC4018E8AAED}" srcOrd="0" destOrd="0" parTransId="{E496689F-FF3F-404F-B626-01B5BB7F6264}" sibTransId="{08EDE011-E6C9-48E0-8A84-ABD5979FAEA2}"/>
    <dgm:cxn modelId="{DD3E6D91-7543-4C71-83D0-9FE517CBAE3D}" srcId="{64F170BE-A383-48BE-86FF-E3D31F073EBA}" destId="{31BBEB15-EEA5-4EAE-A10F-61A371643D7B}" srcOrd="1" destOrd="0" parTransId="{7D6C3A12-FCF1-440C-8DD3-6211460D6290}" sibTransId="{A39702CE-1117-4755-BAF9-85EA74FE9955}"/>
    <dgm:cxn modelId="{30E6EABB-CE37-4ADE-A446-2131BE8C4E95}" type="presOf" srcId="{6D74FA36-2BE8-4AA7-90BB-EC4018E8AAED}" destId="{9DFFF23C-6FEC-46AD-9B8E-26D84D00D798}" srcOrd="0" destOrd="0" presId="urn:microsoft.com/office/officeart/2005/8/layout/hierarchy1"/>
    <dgm:cxn modelId="{064E6BBD-A1B7-4688-954C-D2BA94087253}" type="presOf" srcId="{E496689F-FF3F-404F-B626-01B5BB7F6264}" destId="{6F0E56C3-D3B3-4F4D-8C99-7A5B042E953F}" srcOrd="0" destOrd="0" presId="urn:microsoft.com/office/officeart/2005/8/layout/hierarchy1"/>
    <dgm:cxn modelId="{2E92C7E0-84EB-4390-A8F4-30260D9B0D23}" srcId="{6D74FA36-2BE8-4AA7-90BB-EC4018E8AAED}" destId="{4BC98361-8930-484F-976B-8BC34A126A6E}" srcOrd="0" destOrd="0" parTransId="{D2565430-2721-4C81-94B7-F719A49EA0A6}" sibTransId="{1CF9D2A1-7372-466A-AF04-D1FCBD6C5DD3}"/>
    <dgm:cxn modelId="{454AC3E1-23E5-4434-980E-E073EFD1B75B}" type="presOf" srcId="{F074BCD6-B9F1-4C36-8593-59D73790E603}" destId="{C18A1F84-E3A8-4C5C-848B-617AA8204DB3}" srcOrd="0" destOrd="0" presId="urn:microsoft.com/office/officeart/2005/8/layout/hierarchy1"/>
    <dgm:cxn modelId="{CA7416F0-D4B6-442C-ADED-B83ABCCA0682}" type="presOf" srcId="{4BC98361-8930-484F-976B-8BC34A126A6E}" destId="{676EE754-90B7-4D27-8225-C5F25F920B0B}" srcOrd="0" destOrd="0" presId="urn:microsoft.com/office/officeart/2005/8/layout/hierarchy1"/>
    <dgm:cxn modelId="{AE7698F6-D589-4BD9-A89A-04FEAA6842EA}" type="presOf" srcId="{31BBEB15-EEA5-4EAE-A10F-61A371643D7B}" destId="{F5AB78B1-63CB-4594-B4CE-0A19E13C1AE9}" srcOrd="0" destOrd="0" presId="urn:microsoft.com/office/officeart/2005/8/layout/hierarchy1"/>
    <dgm:cxn modelId="{E2D440F9-A00C-41E7-B511-C074622ADA92}" type="presOf" srcId="{D2565430-2721-4C81-94B7-F719A49EA0A6}" destId="{ED8AD0BA-38F7-42B4-AEB4-4FC27283904C}" srcOrd="0" destOrd="0" presId="urn:microsoft.com/office/officeart/2005/8/layout/hierarchy1"/>
    <dgm:cxn modelId="{16EB44FA-0150-41DD-8BC7-BA4D199DD2A8}" type="presParOf" srcId="{8E317B4F-FF48-4734-81F7-EE3B6A3C2A16}" destId="{3E63F0DD-53AC-46BE-A915-145F1C0EDE6C}" srcOrd="0" destOrd="0" presId="urn:microsoft.com/office/officeart/2005/8/layout/hierarchy1"/>
    <dgm:cxn modelId="{0160C6B2-DF11-41F2-8530-6CF7EFA32D66}" type="presParOf" srcId="{3E63F0DD-53AC-46BE-A915-145F1C0EDE6C}" destId="{CF786CC8-0518-4F1B-9BE2-A5EECC1144BA}" srcOrd="0" destOrd="0" presId="urn:microsoft.com/office/officeart/2005/8/layout/hierarchy1"/>
    <dgm:cxn modelId="{C807F514-930C-4A60-8CE6-C8D3E6875AB3}" type="presParOf" srcId="{CF786CC8-0518-4F1B-9BE2-A5EECC1144BA}" destId="{4C1179B6-C0C4-4076-82DC-8B8489EC9C93}" srcOrd="0" destOrd="0" presId="urn:microsoft.com/office/officeart/2005/8/layout/hierarchy1"/>
    <dgm:cxn modelId="{9FC1889C-EC51-4A92-8C0C-B9F59531BF5A}" type="presParOf" srcId="{CF786CC8-0518-4F1B-9BE2-A5EECC1144BA}" destId="{DCA74888-ADFD-47A4-AB81-D23DF5A9DCEB}" srcOrd="1" destOrd="0" presId="urn:microsoft.com/office/officeart/2005/8/layout/hierarchy1"/>
    <dgm:cxn modelId="{D2C9A37C-A381-4DD2-A02B-A016E03C7F92}" type="presParOf" srcId="{3E63F0DD-53AC-46BE-A915-145F1C0EDE6C}" destId="{D346B60D-473B-4C30-A446-BD570B874825}" srcOrd="1" destOrd="0" presId="urn:microsoft.com/office/officeart/2005/8/layout/hierarchy1"/>
    <dgm:cxn modelId="{1971CEA6-2BC1-41B2-BA94-F83EA37D0C33}" type="presParOf" srcId="{D346B60D-473B-4C30-A446-BD570B874825}" destId="{6F0E56C3-D3B3-4F4D-8C99-7A5B042E953F}" srcOrd="0" destOrd="0" presId="urn:microsoft.com/office/officeart/2005/8/layout/hierarchy1"/>
    <dgm:cxn modelId="{B7EDA77F-C8DB-4200-A102-EB4C006491C7}" type="presParOf" srcId="{D346B60D-473B-4C30-A446-BD570B874825}" destId="{108E4539-A834-4A96-AEAE-5AAAC131F960}" srcOrd="1" destOrd="0" presId="urn:microsoft.com/office/officeart/2005/8/layout/hierarchy1"/>
    <dgm:cxn modelId="{F5674D3E-DA04-4C7F-9EB7-3C0E1984B626}" type="presParOf" srcId="{108E4539-A834-4A96-AEAE-5AAAC131F960}" destId="{A83DD153-F741-4104-8F55-05C46D2DCCF2}" srcOrd="0" destOrd="0" presId="urn:microsoft.com/office/officeart/2005/8/layout/hierarchy1"/>
    <dgm:cxn modelId="{EB18EA87-C958-4AC4-AC1B-8ABD3022FD82}" type="presParOf" srcId="{A83DD153-F741-4104-8F55-05C46D2DCCF2}" destId="{C7095236-5206-4F74-B317-68BCCD14E254}" srcOrd="0" destOrd="0" presId="urn:microsoft.com/office/officeart/2005/8/layout/hierarchy1"/>
    <dgm:cxn modelId="{143AF521-529B-42C4-A9FC-3D2325040E49}" type="presParOf" srcId="{A83DD153-F741-4104-8F55-05C46D2DCCF2}" destId="{9DFFF23C-6FEC-46AD-9B8E-26D84D00D798}" srcOrd="1" destOrd="0" presId="urn:microsoft.com/office/officeart/2005/8/layout/hierarchy1"/>
    <dgm:cxn modelId="{5DF8C090-009E-4B8D-9820-095D6951DBD2}" type="presParOf" srcId="{108E4539-A834-4A96-AEAE-5AAAC131F960}" destId="{518ECBCF-956A-4F03-8EE6-09098994A4B2}" srcOrd="1" destOrd="0" presId="urn:microsoft.com/office/officeart/2005/8/layout/hierarchy1"/>
    <dgm:cxn modelId="{68BCBE79-BEAA-4DA3-BA87-081DB22D3B67}" type="presParOf" srcId="{518ECBCF-956A-4F03-8EE6-09098994A4B2}" destId="{ED8AD0BA-38F7-42B4-AEB4-4FC27283904C}" srcOrd="0" destOrd="0" presId="urn:microsoft.com/office/officeart/2005/8/layout/hierarchy1"/>
    <dgm:cxn modelId="{68387836-9139-4C7F-A97D-0CB05786D619}" type="presParOf" srcId="{518ECBCF-956A-4F03-8EE6-09098994A4B2}" destId="{1EE034D9-27E0-4C01-9D0F-7682443018F3}" srcOrd="1" destOrd="0" presId="urn:microsoft.com/office/officeart/2005/8/layout/hierarchy1"/>
    <dgm:cxn modelId="{795C21FC-676E-42C1-8451-B12A41DF6326}" type="presParOf" srcId="{1EE034D9-27E0-4C01-9D0F-7682443018F3}" destId="{9ED9F75D-4DB1-4164-AB22-75E6A60A3C99}" srcOrd="0" destOrd="0" presId="urn:microsoft.com/office/officeart/2005/8/layout/hierarchy1"/>
    <dgm:cxn modelId="{9323C99C-A841-4CD8-A230-A535F779EF54}" type="presParOf" srcId="{9ED9F75D-4DB1-4164-AB22-75E6A60A3C99}" destId="{2F283A4E-ED29-4BA8-9F77-8161070B1FBA}" srcOrd="0" destOrd="0" presId="urn:microsoft.com/office/officeart/2005/8/layout/hierarchy1"/>
    <dgm:cxn modelId="{004F487A-605D-4D4A-B93E-ACC292DDD514}" type="presParOf" srcId="{9ED9F75D-4DB1-4164-AB22-75E6A60A3C99}" destId="{676EE754-90B7-4D27-8225-C5F25F920B0B}" srcOrd="1" destOrd="0" presId="urn:microsoft.com/office/officeart/2005/8/layout/hierarchy1"/>
    <dgm:cxn modelId="{8A5CFE1E-05D5-4778-B634-6C1EBCED0E21}" type="presParOf" srcId="{1EE034D9-27E0-4C01-9D0F-7682443018F3}" destId="{61321F70-3010-4A6E-9F80-01EE93B7DE5D}" srcOrd="1" destOrd="0" presId="urn:microsoft.com/office/officeart/2005/8/layout/hierarchy1"/>
    <dgm:cxn modelId="{56F42F44-391D-43C3-AC1E-71CDA95D3EC8}" type="presParOf" srcId="{D346B60D-473B-4C30-A446-BD570B874825}" destId="{5BF344A6-4643-41D8-9CD8-3FAEA2E29768}" srcOrd="2" destOrd="0" presId="urn:microsoft.com/office/officeart/2005/8/layout/hierarchy1"/>
    <dgm:cxn modelId="{B6A49859-95C3-4FE7-8994-8B6FAD0B7355}" type="presParOf" srcId="{D346B60D-473B-4C30-A446-BD570B874825}" destId="{07664544-EC9A-4A30-BC24-AF792837AADD}" srcOrd="3" destOrd="0" presId="urn:microsoft.com/office/officeart/2005/8/layout/hierarchy1"/>
    <dgm:cxn modelId="{24A26021-D82B-49D1-9685-6379FDE58540}" type="presParOf" srcId="{07664544-EC9A-4A30-BC24-AF792837AADD}" destId="{9686E6EA-561A-47B9-B97C-E01A601A888A}" srcOrd="0" destOrd="0" presId="urn:microsoft.com/office/officeart/2005/8/layout/hierarchy1"/>
    <dgm:cxn modelId="{A7FB3067-E235-459A-99D6-EFEA24448F45}" type="presParOf" srcId="{9686E6EA-561A-47B9-B97C-E01A601A888A}" destId="{D55B52CC-C9CD-4F94-BFC3-CE5B02A8C7BF}" srcOrd="0" destOrd="0" presId="urn:microsoft.com/office/officeart/2005/8/layout/hierarchy1"/>
    <dgm:cxn modelId="{A19C652C-31EB-43F9-978E-6DDE710292F0}" type="presParOf" srcId="{9686E6EA-561A-47B9-B97C-E01A601A888A}" destId="{F5AB78B1-63CB-4594-B4CE-0A19E13C1AE9}" srcOrd="1" destOrd="0" presId="urn:microsoft.com/office/officeart/2005/8/layout/hierarchy1"/>
    <dgm:cxn modelId="{4222AD28-9922-4058-BB83-09922DEB739B}" type="presParOf" srcId="{07664544-EC9A-4A30-BC24-AF792837AADD}" destId="{522ECF9B-70E9-4892-BB9B-935C052AC797}" srcOrd="1" destOrd="0" presId="urn:microsoft.com/office/officeart/2005/8/layout/hierarchy1"/>
    <dgm:cxn modelId="{9BAB2585-F86A-47B7-BBF5-9A686D44F2A0}" type="presParOf" srcId="{522ECF9B-70E9-4892-BB9B-935C052AC797}" destId="{C18A1F84-E3A8-4C5C-848B-617AA8204DB3}" srcOrd="0" destOrd="0" presId="urn:microsoft.com/office/officeart/2005/8/layout/hierarchy1"/>
    <dgm:cxn modelId="{C74AA27B-9332-4A10-BBE9-1B1FF0F63DDB}" type="presParOf" srcId="{522ECF9B-70E9-4892-BB9B-935C052AC797}" destId="{407BE754-C625-4F1D-BDA7-6A9785BF6A28}" srcOrd="1" destOrd="0" presId="urn:microsoft.com/office/officeart/2005/8/layout/hierarchy1"/>
    <dgm:cxn modelId="{0FE009C9-2363-43CA-A6F5-24B4A104BF4A}" type="presParOf" srcId="{407BE754-C625-4F1D-BDA7-6A9785BF6A28}" destId="{3416C902-AE92-4135-8E30-AD301FB5A83C}" srcOrd="0" destOrd="0" presId="urn:microsoft.com/office/officeart/2005/8/layout/hierarchy1"/>
    <dgm:cxn modelId="{AD3262EB-BA7C-4EB3-86F5-2EFC501A8E56}" type="presParOf" srcId="{3416C902-AE92-4135-8E30-AD301FB5A83C}" destId="{67CA47BD-C71A-4599-8EC6-95E949D66AFC}" srcOrd="0" destOrd="0" presId="urn:microsoft.com/office/officeart/2005/8/layout/hierarchy1"/>
    <dgm:cxn modelId="{262A0F05-1B9C-47BC-B663-097889D7AC8C}" type="presParOf" srcId="{3416C902-AE92-4135-8E30-AD301FB5A83C}" destId="{89CF266B-3BD5-414A-BC93-7A82B3A322B1}" srcOrd="1" destOrd="0" presId="urn:microsoft.com/office/officeart/2005/8/layout/hierarchy1"/>
    <dgm:cxn modelId="{9CD24437-1D4E-4522-855D-BE4BB0CCCC18}" type="presParOf" srcId="{407BE754-C625-4F1D-BDA7-6A9785BF6A28}" destId="{AEF95830-22AE-49A1-99BD-4E605FD21EE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A1F84-E3A8-4C5C-848B-617AA8204DB3}">
      <dsp:nvSpPr>
        <dsp:cNvPr id="0" name=""/>
        <dsp:cNvSpPr/>
      </dsp:nvSpPr>
      <dsp:spPr>
        <a:xfrm>
          <a:off x="4439525" y="2442607"/>
          <a:ext cx="91440" cy="451107"/>
        </a:xfrm>
        <a:custGeom>
          <a:avLst/>
          <a:gdLst/>
          <a:ahLst/>
          <a:cxnLst/>
          <a:rect l="0" t="0" r="0" b="0"/>
          <a:pathLst>
            <a:path>
              <a:moveTo>
                <a:pt x="45720" y="0"/>
              </a:moveTo>
              <a:lnTo>
                <a:pt x="45720" y="451107"/>
              </a:lnTo>
            </a:path>
          </a:pathLst>
        </a:custGeom>
        <a:noFill/>
        <a:ln w="1587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BF344A6-4643-41D8-9CD8-3FAEA2E29768}">
      <dsp:nvSpPr>
        <dsp:cNvPr id="0" name=""/>
        <dsp:cNvSpPr/>
      </dsp:nvSpPr>
      <dsp:spPr>
        <a:xfrm>
          <a:off x="2918890" y="1006559"/>
          <a:ext cx="1566355" cy="451107"/>
        </a:xfrm>
        <a:custGeom>
          <a:avLst/>
          <a:gdLst/>
          <a:ahLst/>
          <a:cxnLst/>
          <a:rect l="0" t="0" r="0" b="0"/>
          <a:pathLst>
            <a:path>
              <a:moveTo>
                <a:pt x="0" y="0"/>
              </a:moveTo>
              <a:lnTo>
                <a:pt x="0" y="307416"/>
              </a:lnTo>
              <a:lnTo>
                <a:pt x="1566355" y="307416"/>
              </a:lnTo>
              <a:lnTo>
                <a:pt x="1566355" y="451107"/>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D8AD0BA-38F7-42B4-AEB4-4FC27283904C}">
      <dsp:nvSpPr>
        <dsp:cNvPr id="0" name=""/>
        <dsp:cNvSpPr/>
      </dsp:nvSpPr>
      <dsp:spPr>
        <a:xfrm>
          <a:off x="1306815" y="2442607"/>
          <a:ext cx="91440" cy="451107"/>
        </a:xfrm>
        <a:custGeom>
          <a:avLst/>
          <a:gdLst/>
          <a:ahLst/>
          <a:cxnLst/>
          <a:rect l="0" t="0" r="0" b="0"/>
          <a:pathLst>
            <a:path>
              <a:moveTo>
                <a:pt x="45720" y="0"/>
              </a:moveTo>
              <a:lnTo>
                <a:pt x="45720" y="451107"/>
              </a:lnTo>
            </a:path>
          </a:pathLst>
        </a:custGeom>
        <a:noFill/>
        <a:ln w="1587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F0E56C3-D3B3-4F4D-8C99-7A5B042E953F}">
      <dsp:nvSpPr>
        <dsp:cNvPr id="0" name=""/>
        <dsp:cNvSpPr/>
      </dsp:nvSpPr>
      <dsp:spPr>
        <a:xfrm>
          <a:off x="1352535" y="1006559"/>
          <a:ext cx="1566355" cy="451107"/>
        </a:xfrm>
        <a:custGeom>
          <a:avLst/>
          <a:gdLst/>
          <a:ahLst/>
          <a:cxnLst/>
          <a:rect l="0" t="0" r="0" b="0"/>
          <a:pathLst>
            <a:path>
              <a:moveTo>
                <a:pt x="1566355" y="0"/>
              </a:moveTo>
              <a:lnTo>
                <a:pt x="1566355" y="307416"/>
              </a:lnTo>
              <a:lnTo>
                <a:pt x="0" y="307416"/>
              </a:lnTo>
              <a:lnTo>
                <a:pt x="0" y="451107"/>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1179B6-C0C4-4076-82DC-8B8489EC9C93}">
      <dsp:nvSpPr>
        <dsp:cNvPr id="0" name=""/>
        <dsp:cNvSpPr/>
      </dsp:nvSpPr>
      <dsp:spPr>
        <a:xfrm>
          <a:off x="2143347" y="21619"/>
          <a:ext cx="1551086" cy="984940"/>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CA74888-ADFD-47A4-AB81-D23DF5A9DCEB}">
      <dsp:nvSpPr>
        <dsp:cNvPr id="0" name=""/>
        <dsp:cNvSpPr/>
      </dsp:nvSpPr>
      <dsp:spPr>
        <a:xfrm>
          <a:off x="2315690" y="185345"/>
          <a:ext cx="1551086" cy="984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Estructura del portafolio</a:t>
          </a:r>
        </a:p>
      </dsp:txBody>
      <dsp:txXfrm>
        <a:off x="2344538" y="214193"/>
        <a:ext cx="1493390" cy="927244"/>
      </dsp:txXfrm>
    </dsp:sp>
    <dsp:sp modelId="{C7095236-5206-4F74-B317-68BCCD14E254}">
      <dsp:nvSpPr>
        <dsp:cNvPr id="0" name=""/>
        <dsp:cNvSpPr/>
      </dsp:nvSpPr>
      <dsp:spPr>
        <a:xfrm>
          <a:off x="576992" y="1457667"/>
          <a:ext cx="1551086" cy="984940"/>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DFFF23C-6FEC-46AD-9B8E-26D84D00D798}">
      <dsp:nvSpPr>
        <dsp:cNvPr id="0" name=""/>
        <dsp:cNvSpPr/>
      </dsp:nvSpPr>
      <dsp:spPr>
        <a:xfrm>
          <a:off x="749335" y="1621392"/>
          <a:ext cx="1551086" cy="984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Memoria</a:t>
          </a:r>
        </a:p>
      </dsp:txBody>
      <dsp:txXfrm>
        <a:off x="778183" y="1650240"/>
        <a:ext cx="1493390" cy="927244"/>
      </dsp:txXfrm>
    </dsp:sp>
    <dsp:sp modelId="{2F283A4E-ED29-4BA8-9F77-8161070B1FBA}">
      <dsp:nvSpPr>
        <dsp:cNvPr id="0" name=""/>
        <dsp:cNvSpPr/>
      </dsp:nvSpPr>
      <dsp:spPr>
        <a:xfrm>
          <a:off x="1461" y="2893714"/>
          <a:ext cx="2702148" cy="984940"/>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76EE754-90B7-4D27-8225-C5F25F920B0B}">
      <dsp:nvSpPr>
        <dsp:cNvPr id="0" name=""/>
        <dsp:cNvSpPr/>
      </dsp:nvSpPr>
      <dsp:spPr>
        <a:xfrm>
          <a:off x="173804" y="3057440"/>
          <a:ext cx="2702148" cy="984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i="1" kern="1200" dirty="0"/>
            <a:t>Puntos fuertes y débiles, nivel de logro</a:t>
          </a:r>
        </a:p>
      </dsp:txBody>
      <dsp:txXfrm>
        <a:off x="202652" y="3086288"/>
        <a:ext cx="2644452" cy="927244"/>
      </dsp:txXfrm>
    </dsp:sp>
    <dsp:sp modelId="{D55B52CC-C9CD-4F94-BFC3-CE5B02A8C7BF}">
      <dsp:nvSpPr>
        <dsp:cNvPr id="0" name=""/>
        <dsp:cNvSpPr/>
      </dsp:nvSpPr>
      <dsp:spPr>
        <a:xfrm>
          <a:off x="3709702" y="1457667"/>
          <a:ext cx="1551086" cy="984940"/>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5AB78B1-63CB-4594-B4CE-0A19E13C1AE9}">
      <dsp:nvSpPr>
        <dsp:cNvPr id="0" name=""/>
        <dsp:cNvSpPr/>
      </dsp:nvSpPr>
      <dsp:spPr>
        <a:xfrm>
          <a:off x="3882045" y="1621392"/>
          <a:ext cx="1551086" cy="984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t>Portafolio digital</a:t>
          </a:r>
        </a:p>
      </dsp:txBody>
      <dsp:txXfrm>
        <a:off x="3910893" y="1650240"/>
        <a:ext cx="1493390" cy="927244"/>
      </dsp:txXfrm>
    </dsp:sp>
    <dsp:sp modelId="{67CA47BD-C71A-4599-8EC6-95E949D66AFC}">
      <dsp:nvSpPr>
        <dsp:cNvPr id="0" name=""/>
        <dsp:cNvSpPr/>
      </dsp:nvSpPr>
      <dsp:spPr>
        <a:xfrm>
          <a:off x="3048295" y="2893714"/>
          <a:ext cx="2873900" cy="984940"/>
        </a:xfrm>
        <a:prstGeom prst="roundRect">
          <a:avLst>
            <a:gd name="adj" fmla="val 100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9CF266B-3BD5-414A-BC93-7A82B3A322B1}">
      <dsp:nvSpPr>
        <dsp:cNvPr id="0" name=""/>
        <dsp:cNvSpPr/>
      </dsp:nvSpPr>
      <dsp:spPr>
        <a:xfrm>
          <a:off x="3220638" y="3057440"/>
          <a:ext cx="2873900" cy="984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i="1" kern="1200" dirty="0"/>
            <a:t>Evidencias: textos, videos, presentaciones</a:t>
          </a:r>
        </a:p>
      </dsp:txBody>
      <dsp:txXfrm>
        <a:off x="3249486" y="3086288"/>
        <a:ext cx="2816204" cy="9272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9A120431-A793-49BB-AE35-A6ED01BD5A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D3C1964B-FFC2-4728-B3A5-756513C390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1A155A-2685-4A89-85F5-0314226F9133}" type="datetimeFigureOut">
              <a:rPr lang="es-ES" smtClean="0"/>
              <a:t>12/12/2023</a:t>
            </a:fld>
            <a:endParaRPr lang="es-ES"/>
          </a:p>
        </p:txBody>
      </p:sp>
      <p:sp>
        <p:nvSpPr>
          <p:cNvPr id="4" name="Marcador de pie de página 3">
            <a:extLst>
              <a:ext uri="{FF2B5EF4-FFF2-40B4-BE49-F238E27FC236}">
                <a16:creationId xmlns:a16="http://schemas.microsoft.com/office/drawing/2014/main" id="{6557D7A2-CA30-41E5-926A-51968FEF85B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763FF832-8C95-42AC-B911-A6B8E12A282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0F63DE-7C49-4A2A-9443-3E7762143F1D}" type="slidenum">
              <a:rPr lang="es-ES" smtClean="0"/>
              <a:t>‹Nº›</a:t>
            </a:fld>
            <a:endParaRPr lang="es-ES"/>
          </a:p>
        </p:txBody>
      </p:sp>
    </p:spTree>
    <p:extLst>
      <p:ext uri="{BB962C8B-B14F-4D97-AF65-F5344CB8AC3E}">
        <p14:creationId xmlns:p14="http://schemas.microsoft.com/office/powerpoint/2010/main" val="3233873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71FEBF-4B91-4CA2-8237-2B0239105B36}" type="datetimeFigureOut">
              <a:rPr lang="es-ES" smtClean="0"/>
              <a:t>12/12/2023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BCDDF9-3A10-4B7E-B266-64D28197B887}" type="slidenum">
              <a:rPr lang="es-ES" smtClean="0"/>
              <a:t>‹Nº›</a:t>
            </a:fld>
            <a:endParaRPr lang="es-ES"/>
          </a:p>
        </p:txBody>
      </p:sp>
    </p:spTree>
    <p:extLst>
      <p:ext uri="{BB962C8B-B14F-4D97-AF65-F5344CB8AC3E}">
        <p14:creationId xmlns:p14="http://schemas.microsoft.com/office/powerpoint/2010/main" val="428590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B05898F-FE41-4AD3-A753-75A6B5BFEA7B}" type="datetimeFigureOut">
              <a:rPr lang="es-ES" smtClean="0"/>
              <a:t>12/12/2023</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28FF3B1-C822-4F8A-9751-F4B972588EA4}"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B05898F-FE41-4AD3-A753-75A6B5BFEA7B}" type="datetimeFigureOut">
              <a:rPr lang="es-ES" smtClean="0"/>
              <a:t>12/12/2023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B05898F-FE41-4AD3-A753-75A6B5BFEA7B}" type="datetimeFigureOut">
              <a:rPr lang="es-ES" smtClean="0"/>
              <a:t>12/12/2023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05898F-FE41-4AD3-A753-75A6B5BFEA7B}" type="datetimeFigureOut">
              <a:rPr lang="es-ES" smtClean="0"/>
              <a:t>12/12/2023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B05898F-FE41-4AD3-A753-75A6B5BFEA7B}" type="datetimeFigureOut">
              <a:rPr lang="es-ES" smtClean="0"/>
              <a:t>12/12/2023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9B05898F-FE41-4AD3-A753-75A6B5BFEA7B}" type="datetimeFigureOut">
              <a:rPr lang="es-ES" smtClean="0"/>
              <a:t>12/12/2023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28FF3B1-C822-4F8A-9751-F4B972588EA4}"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05898F-FE41-4AD3-A753-75A6B5BFEA7B}" type="datetimeFigureOut">
              <a:rPr lang="es-ES" smtClean="0"/>
              <a:t>12/12/2023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9B05898F-FE41-4AD3-A753-75A6B5BFEA7B}" type="datetimeFigureOut">
              <a:rPr lang="es-ES" smtClean="0"/>
              <a:t>12/12/2023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5898F-FE41-4AD3-A753-75A6B5BFEA7B}" type="datetimeFigureOut">
              <a:rPr lang="es-ES" smtClean="0"/>
              <a:t>12/12/2023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B05898F-FE41-4AD3-A753-75A6B5BFEA7B}" type="datetimeFigureOut">
              <a:rPr lang="es-ES" smtClean="0"/>
              <a:t>12/12/2023</a:t>
            </a:fld>
            <a:endParaRPr lang="es-ES"/>
          </a:p>
        </p:txBody>
      </p:sp>
      <p:sp>
        <p:nvSpPr>
          <p:cNvPr id="7" name="Slide Number Placeholder 6"/>
          <p:cNvSpPr>
            <a:spLocks noGrp="1"/>
          </p:cNvSpPr>
          <p:nvPr>
            <p:ph type="sldNum" sz="quarter" idx="12"/>
          </p:nvPr>
        </p:nvSpPr>
        <p:spPr/>
        <p:txBody>
          <a:bodyPr/>
          <a:lstStyle/>
          <a:p>
            <a:fld id="{728FF3B1-C822-4F8A-9751-F4B972588EA4}"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B05898F-FE41-4AD3-A753-75A6B5BFEA7B}" type="datetimeFigureOut">
              <a:rPr lang="es-ES" smtClean="0"/>
              <a:t>12/12/2023</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728FF3B1-C822-4F8A-9751-F4B972588EA4}"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B05898F-FE41-4AD3-A753-75A6B5BFEA7B}" type="datetimeFigureOut">
              <a:rPr lang="es-ES" smtClean="0"/>
              <a:t>12/12/2023</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28FF3B1-C822-4F8A-9751-F4B972588EA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4000" dirty="0"/>
              <a:t>TFG por portafolio</a:t>
            </a:r>
          </a:p>
        </p:txBody>
      </p:sp>
      <p:sp>
        <p:nvSpPr>
          <p:cNvPr id="3" name="2 Subtítulo"/>
          <p:cNvSpPr>
            <a:spLocks noGrp="1"/>
          </p:cNvSpPr>
          <p:nvPr>
            <p:ph type="subTitle" idx="1"/>
          </p:nvPr>
        </p:nvSpPr>
        <p:spPr/>
        <p:txBody>
          <a:bodyPr/>
          <a:lstStyle/>
          <a:p>
            <a:r>
              <a:rPr lang="es-ES" dirty="0"/>
              <a:t>Grado Relaciones Laborales y Recursos Humanos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88640"/>
            <a:ext cx="2264040" cy="168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upo 11">
            <a:extLst>
              <a:ext uri="{FF2B5EF4-FFF2-40B4-BE49-F238E27FC236}">
                <a16:creationId xmlns:a16="http://schemas.microsoft.com/office/drawing/2014/main" id="{457F6FFA-4BB9-44D6-A779-B2BE9B8851AB}"/>
              </a:ext>
            </a:extLst>
          </p:cNvPr>
          <p:cNvGrpSpPr/>
          <p:nvPr/>
        </p:nvGrpSpPr>
        <p:grpSpPr>
          <a:xfrm>
            <a:off x="503548" y="5890586"/>
            <a:ext cx="8136904" cy="936104"/>
            <a:chOff x="503548" y="5890586"/>
            <a:chExt cx="8136904" cy="936104"/>
          </a:xfrm>
        </p:grpSpPr>
        <p:sp>
          <p:nvSpPr>
            <p:cNvPr id="9" name="Rectángulo 8">
              <a:extLst>
                <a:ext uri="{FF2B5EF4-FFF2-40B4-BE49-F238E27FC236}">
                  <a16:creationId xmlns:a16="http://schemas.microsoft.com/office/drawing/2014/main" id="{3D1C4E29-93FC-4087-8801-8352AED69B22}"/>
                </a:ext>
              </a:extLst>
            </p:cNvPr>
            <p:cNvSpPr/>
            <p:nvPr/>
          </p:nvSpPr>
          <p:spPr>
            <a:xfrm>
              <a:off x="503548" y="5890586"/>
              <a:ext cx="8136904"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10" name="Imagen 9">
              <a:extLst>
                <a:ext uri="{FF2B5EF4-FFF2-40B4-BE49-F238E27FC236}">
                  <a16:creationId xmlns:a16="http://schemas.microsoft.com/office/drawing/2014/main" id="{8D657A7A-68BC-4CF4-8137-4AE51B2B600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1" name="Imagen 10">
              <a:extLst>
                <a:ext uri="{FF2B5EF4-FFF2-40B4-BE49-F238E27FC236}">
                  <a16:creationId xmlns:a16="http://schemas.microsoft.com/office/drawing/2014/main" id="{CF8702AC-CC6E-44BE-A16C-52AD1268FA85}"/>
                </a:ext>
              </a:extLst>
            </p:cNvPr>
            <p:cNvPicPr/>
            <p:nvPr/>
          </p:nvPicPr>
          <p:blipFill rotWithShape="1">
            <a:blip r:embed="rId4"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4018654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6971AF6D-F206-4CBD-9782-17304911F481}"/>
              </a:ext>
            </a:extLst>
          </p:cNvPr>
          <p:cNvGrpSpPr/>
          <p:nvPr/>
        </p:nvGrpSpPr>
        <p:grpSpPr>
          <a:xfrm>
            <a:off x="539552" y="5570098"/>
            <a:ext cx="8064896" cy="870420"/>
            <a:chOff x="503548" y="5890586"/>
            <a:chExt cx="8136904" cy="936104"/>
          </a:xfrm>
        </p:grpSpPr>
        <p:sp>
          <p:nvSpPr>
            <p:cNvPr id="10" name="Rectángulo 9">
              <a:extLst>
                <a:ext uri="{FF2B5EF4-FFF2-40B4-BE49-F238E27FC236}">
                  <a16:creationId xmlns:a16="http://schemas.microsoft.com/office/drawing/2014/main" id="{C551624C-DFF6-430B-91F8-E19C2049AC23}"/>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26F26FBB-468A-46F3-8365-DCB3D139D81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CDACA9BB-89A5-4B88-9E1D-B9D709130FAA}"/>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1675665" y="2969575"/>
            <a:ext cx="5468164" cy="338554"/>
          </a:xfrm>
          <a:prstGeom prst="rect">
            <a:avLst/>
          </a:prstGeom>
          <a:noFill/>
        </p:spPr>
        <p:txBody>
          <a:bodyPr wrap="none" lIns="91440" tIns="45720" rIns="91440" bIns="45720">
            <a:spAutoFit/>
          </a:bodyPr>
          <a:lstStyle/>
          <a:p>
            <a:pPr algn="ctr"/>
            <a:r>
              <a:rPr lang="es-ES"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 CAPACIDAD DE ORGANIZACIÓN Y PLANIFICACIÓN</a:t>
            </a:r>
          </a:p>
        </p:txBody>
      </p:sp>
      <p:sp>
        <p:nvSpPr>
          <p:cNvPr id="2" name="Rectángulo 1"/>
          <p:cNvSpPr/>
          <p:nvPr/>
        </p:nvSpPr>
        <p:spPr>
          <a:xfrm>
            <a:off x="1475656" y="1542218"/>
            <a:ext cx="6552728" cy="4278094"/>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600" dirty="0">
                <a:latin typeface="Arial Nova" panose="020B0504020202020204" pitchFamily="34" charset="0"/>
              </a:rPr>
              <a:t>Cuando realizas un trabajo o tarea, ¿te organizas el trabajo para conocer los puntos u objetivos a tratar y el tiempo que te llevará cada uno de ellos? Si planificas tus trabajos, ¿haces un seguimiento del nivel alcanzado en cada punto?, ¿rectificas tu planificación si es necesario? En los trabajos o proyectos realizados en grupo, ¿habéis organizado el trabajo?, ¿se ha planificado el tiempo y las tareas que realice cada uno de los integrantes del grupo? </a:t>
            </a:r>
          </a:p>
          <a:p>
            <a:endParaRPr lang="es-ES" sz="1600" dirty="0">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600" dirty="0">
                <a:latin typeface="Arial Nova" panose="020B0504020202020204" pitchFamily="34" charset="0"/>
              </a:rPr>
              <a:t>Elaboración de cronogramas, repartos de tareas u objetivos de trabajos individuales como en grupo, participación en la organización de actividades universitarias o cualquier otra evidencia que el  estudiante crea oportuna para evidenciar esta competencia</a:t>
            </a:r>
          </a:p>
        </p:txBody>
      </p:sp>
      <p:sp>
        <p:nvSpPr>
          <p:cNvPr id="3" name="Rectángulo 2"/>
          <p:cNvSpPr/>
          <p:nvPr/>
        </p:nvSpPr>
        <p:spPr>
          <a:xfrm>
            <a:off x="1321026" y="692696"/>
            <a:ext cx="7211413" cy="584775"/>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del estudiante de mantener una planificación y secuenciación de sus trabajos y organización de actividades en grupo.</a:t>
            </a:r>
          </a:p>
        </p:txBody>
      </p:sp>
    </p:spTree>
    <p:extLst>
      <p:ext uri="{BB962C8B-B14F-4D97-AF65-F5344CB8AC3E}">
        <p14:creationId xmlns:p14="http://schemas.microsoft.com/office/powerpoint/2010/main" val="342220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37811E31-B544-4C2D-AD3B-932B8C967A1D}"/>
              </a:ext>
            </a:extLst>
          </p:cNvPr>
          <p:cNvGrpSpPr/>
          <p:nvPr/>
        </p:nvGrpSpPr>
        <p:grpSpPr>
          <a:xfrm>
            <a:off x="467543" y="5548166"/>
            <a:ext cx="8064896" cy="870420"/>
            <a:chOff x="503548" y="5871240"/>
            <a:chExt cx="8136904" cy="936104"/>
          </a:xfrm>
        </p:grpSpPr>
        <p:sp>
          <p:nvSpPr>
            <p:cNvPr id="10" name="Rectángulo 9">
              <a:extLst>
                <a:ext uri="{FF2B5EF4-FFF2-40B4-BE49-F238E27FC236}">
                  <a16:creationId xmlns:a16="http://schemas.microsoft.com/office/drawing/2014/main" id="{45F5B981-773D-40EA-8527-CFCB75C480E4}"/>
                </a:ext>
              </a:extLst>
            </p:cNvPr>
            <p:cNvSpPr/>
            <p:nvPr/>
          </p:nvSpPr>
          <p:spPr>
            <a:xfrm>
              <a:off x="503548" y="5871240"/>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E4A9629D-75E1-4393-A652-39E87F1528F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13EFE53C-EE31-4CF1-BFCD-AD3F706605CD}"/>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1883080" y="2716676"/>
            <a:ext cx="5794736" cy="738664"/>
          </a:xfrm>
          <a:prstGeom prst="rect">
            <a:avLst/>
          </a:prstGeom>
          <a:noFill/>
        </p:spPr>
        <p:txBody>
          <a:bodyPr wrap="square" lIns="91440" tIns="45720" rIns="91440" bIns="45720">
            <a:spAutoFit/>
          </a:bodyPr>
          <a:lstStyle/>
          <a:p>
            <a:pPr algn="ctr"/>
            <a:r>
              <a:rPr lang="es-ES" sz="1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3. CAPACIDAD DE TRANSMITIR Y COMUNICARSE POR ESCRITO Y</a:t>
            </a:r>
          </a:p>
          <a:p>
            <a:pPr algn="ctr"/>
            <a:r>
              <a:rPr lang="es-ES" sz="1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ORALMENTE USANDO LA TERMINOLOGÍA Y LAS TÉCNICAS</a:t>
            </a:r>
          </a:p>
          <a:p>
            <a:pPr algn="ctr"/>
            <a:r>
              <a:rPr lang="es-ES" sz="1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ADECUADAS</a:t>
            </a:r>
          </a:p>
        </p:txBody>
      </p:sp>
      <p:sp>
        <p:nvSpPr>
          <p:cNvPr id="2" name="Rectángulo 1"/>
          <p:cNvSpPr/>
          <p:nvPr/>
        </p:nvSpPr>
        <p:spPr>
          <a:xfrm>
            <a:off x="1475656" y="1542218"/>
            <a:ext cx="6552728" cy="4262705"/>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300" dirty="0">
                <a:latin typeface="Arial Nova" panose="020B0504020202020204" pitchFamily="34" charset="0"/>
              </a:rPr>
              <a:t>Cuando realizas una tarea o trabajo escrito, ¿usas correctamente el</a:t>
            </a:r>
          </a:p>
          <a:p>
            <a:r>
              <a:rPr lang="es-ES" sz="1300" dirty="0">
                <a:latin typeface="Arial Nova" panose="020B0504020202020204" pitchFamily="34" charset="0"/>
              </a:rPr>
              <a:t>lenguaje y las expresiones que utilizas?, ¿usas terminología específica</a:t>
            </a:r>
          </a:p>
          <a:p>
            <a:r>
              <a:rPr lang="es-ES" sz="1300" dirty="0">
                <a:latin typeface="Arial Nova" panose="020B0504020202020204" pitchFamily="34" charset="0"/>
              </a:rPr>
              <a:t>laboral para ello siempre que puedes?, ¿estructuras bien el trabajo?, ¿usas índice, viñetas, tablas, gráficos, introducción, conclusiones o referencias bibliográficas?</a:t>
            </a:r>
          </a:p>
          <a:p>
            <a:r>
              <a:rPr lang="es-ES" sz="1300" dirty="0">
                <a:latin typeface="Arial Nova" panose="020B0504020202020204" pitchFamily="34" charset="0"/>
              </a:rPr>
              <a:t>Cuando realizas una exposición oral, ¿te expresas correctamente?, ¿usas herramientas que faciliten tu exposición como presentaciones o videos?, ¿eres capaz de argumentar bien tu trabajo?, ¿eres capaz de mantener a los oyentes interesados en tu exposición?</a:t>
            </a:r>
          </a:p>
          <a:p>
            <a:endParaRPr lang="es-ES" sz="1600" dirty="0">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400" dirty="0">
                <a:latin typeface="Arial Nova" panose="020B0504020202020204" pitchFamily="34" charset="0"/>
              </a:rPr>
              <a:t>La propia Memoria del portafolio puede ser una evidencia muy buena para argumentar esta competencia, así como su exposición oral en formato video, si tu tutor de TFG así lo estima oportuno. Además se pueden aportar trabajos o memorias de clase, </a:t>
            </a:r>
            <a:r>
              <a:rPr lang="es-ES" sz="1400" dirty="0" err="1">
                <a:latin typeface="Arial Nova" panose="020B0504020202020204" pitchFamily="34" charset="0"/>
              </a:rPr>
              <a:t>pósters</a:t>
            </a:r>
            <a:r>
              <a:rPr lang="es-ES" sz="1400" dirty="0">
                <a:latin typeface="Arial Nova" panose="020B0504020202020204" pitchFamily="34" charset="0"/>
              </a:rPr>
              <a:t>, videos de presentaciones en clase o cualquier otro trabajo o exposición del estudiante que crea oportuno para evidenciar esta competencia. </a:t>
            </a:r>
          </a:p>
        </p:txBody>
      </p:sp>
      <p:sp>
        <p:nvSpPr>
          <p:cNvPr id="3" name="Rectángulo 2"/>
          <p:cNvSpPr/>
          <p:nvPr/>
        </p:nvSpPr>
        <p:spPr>
          <a:xfrm>
            <a:off x="1321026" y="692696"/>
            <a:ext cx="7211413" cy="830997"/>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del estudiante de elaborar textos escritos de una forma correcta y fácilmente legible e interpretable, así como la capacidad de una buena expresión oral en la presentación de un trabajo</a:t>
            </a:r>
          </a:p>
        </p:txBody>
      </p:sp>
    </p:spTree>
    <p:extLst>
      <p:ext uri="{BB962C8B-B14F-4D97-AF65-F5344CB8AC3E}">
        <p14:creationId xmlns:p14="http://schemas.microsoft.com/office/powerpoint/2010/main" val="750620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rot="16200000">
            <a:off x="-2008390" y="2916732"/>
            <a:ext cx="5794736" cy="338554"/>
          </a:xfrm>
          <a:prstGeom prst="rect">
            <a:avLst/>
          </a:prstGeom>
          <a:noFill/>
        </p:spPr>
        <p:txBody>
          <a:bodyPr wrap="square" lIns="91440" tIns="45720" rIns="91440" bIns="45720">
            <a:spAutoFit/>
          </a:bodyPr>
          <a:lstStyle/>
          <a:p>
            <a:pPr algn="ctr"/>
            <a:r>
              <a:rPr lang="es-ES"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 DESTREZA PARA EL TRABAJO EN EQUIPO</a:t>
            </a:r>
          </a:p>
        </p:txBody>
      </p:sp>
      <p:sp>
        <p:nvSpPr>
          <p:cNvPr id="2" name="Rectángulo 1"/>
          <p:cNvSpPr/>
          <p:nvPr/>
        </p:nvSpPr>
        <p:spPr>
          <a:xfrm>
            <a:off x="1475656" y="1542218"/>
            <a:ext cx="6552728" cy="3862596"/>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300" dirty="0">
                <a:latin typeface="Arial Nova" panose="020B0504020202020204" pitchFamily="34" charset="0"/>
              </a:rPr>
              <a:t>Cuando realizas una actividad o trabajo grupal, ¿colaboras activamente en su planificación y desarrollo?, ¿proporcionas ideas al equipo y facilitas soluciones si se presenta algún problema o disputa?, ¿cumples los plazos acordados para entregar los trabajos?, ¿tu relación con el resto del equipo es cordial y comunicativa?, ¿consideras que lideras bien un equipo de trabajo?</a:t>
            </a:r>
          </a:p>
          <a:p>
            <a:endParaRPr lang="es-ES" sz="1600" dirty="0">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400" dirty="0">
                <a:latin typeface="Arial Nova" panose="020B0504020202020204" pitchFamily="34" charset="0"/>
              </a:rPr>
              <a:t>Elaboración de trabajos de clase en grupo, videos de presentaciones grupales, participación acreditada en órganos de gobierno de la Universidad u otro tipo de organismos, participación acreditada en asambleas estudiantiles o representación estudiantil. Cualquier otro tipo de evidencia que acredite la capacidad de trabajo en equipo, colaboración o liderazgo de grupos de personas.</a:t>
            </a:r>
          </a:p>
        </p:txBody>
      </p:sp>
      <p:sp>
        <p:nvSpPr>
          <p:cNvPr id="3" name="Rectángulo 2"/>
          <p:cNvSpPr/>
          <p:nvPr/>
        </p:nvSpPr>
        <p:spPr>
          <a:xfrm>
            <a:off x="1321026" y="692696"/>
            <a:ext cx="7211413" cy="584775"/>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del estudiante en la realización de actividades grupales de forma colaborativa y con una buena disposición a la participación</a:t>
            </a:r>
          </a:p>
        </p:txBody>
      </p:sp>
      <p:grpSp>
        <p:nvGrpSpPr>
          <p:cNvPr id="9" name="Grupo 8">
            <a:extLst>
              <a:ext uri="{FF2B5EF4-FFF2-40B4-BE49-F238E27FC236}">
                <a16:creationId xmlns:a16="http://schemas.microsoft.com/office/drawing/2014/main" id="{C0339B25-4A5C-43B6-9225-94D7913ADFEB}"/>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5C9F11D9-168E-4CCB-940C-5C7C40F48623}"/>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CF74114B-482E-4B99-9B33-AE449D5C7CC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31EFBAC6-2C03-4CE1-852B-2FDA0F8E192B}"/>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3701948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E84E0D51-4378-41B4-9274-C0B4A853114A}"/>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1863E0E2-109F-4FA5-AE28-F0DA8F713865}"/>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7ADCCD71-C07B-4818-9223-6DCAA5DFD4B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6B7B5869-8B09-4C33-ABFA-48878240B2FE}"/>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2008390" y="2932120"/>
            <a:ext cx="5794736" cy="307777"/>
          </a:xfrm>
          <a:prstGeom prst="rect">
            <a:avLst/>
          </a:prstGeom>
          <a:noFill/>
        </p:spPr>
        <p:txBody>
          <a:bodyPr wrap="square" lIns="91440" tIns="45720" rIns="91440" bIns="45720">
            <a:spAutoFit/>
          </a:bodyPr>
          <a:lstStyle/>
          <a:p>
            <a:pPr algn="ctr"/>
            <a:r>
              <a:rPr lang="es-ES" sz="1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5. CAPACIDAD DE RAZONAMIENTO CRÍTICO Y AUTOCRÍTICO</a:t>
            </a:r>
          </a:p>
        </p:txBody>
      </p:sp>
      <p:sp>
        <p:nvSpPr>
          <p:cNvPr id="2" name="Rectángulo 1"/>
          <p:cNvSpPr/>
          <p:nvPr/>
        </p:nvSpPr>
        <p:spPr>
          <a:xfrm>
            <a:off x="1475656" y="1542218"/>
            <a:ext cx="6552728" cy="4231928"/>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300" dirty="0">
                <a:latin typeface="Arial Nova" panose="020B0504020202020204" pitchFamily="34" charset="0"/>
              </a:rPr>
              <a:t>Cuando realizas una tarea, trabajo o proyecto, ¿dejas clara tu postura al respecto?, ¿te limitas a dar por veraz la opinión de tu profesor o de un autor, o estableces tus propias conclusiones y aportas nuevas ideas al tema?</a:t>
            </a:r>
          </a:p>
          <a:p>
            <a:r>
              <a:rPr lang="es-ES" sz="1300" dirty="0">
                <a:latin typeface="Arial Nova" panose="020B0504020202020204" pitchFamily="34" charset="0"/>
              </a:rPr>
              <a:t>Cuando trabajas sobre un texto o memoria, ¿intentas contrastar las opiniones del autor con las opiniones de otros autores? Cuando realizas un estudio o trabajo, ¿reconoces tus limitaciones para su consecución?, ¿intentas mejorar tus capacidades para corregir dichas limitaciones o errores? </a:t>
            </a:r>
            <a:endParaRPr lang="es-ES" sz="1600" dirty="0">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400" dirty="0">
                <a:latin typeface="Arial Nova" panose="020B0504020202020204" pitchFamily="34" charset="0"/>
              </a:rPr>
              <a:t>Elaboración de trabajos de clase en los que hayas aportado tus propias ideas o hayas establecido conclusiones respecto al tema analizado. Trabajos en los que hayas consultado bibliografía diversa para comparar opiniones de distintos autores. Tareas o trabajos en los que reconozcas tus limitaciones al realizarlo y reflejes de qué forma las has solventado a lo largo de tus estudios de Grado. Cualquier otro tipo de evidencia que acredite la capacidad de razonamiento crítico. </a:t>
            </a:r>
          </a:p>
        </p:txBody>
      </p:sp>
      <p:sp>
        <p:nvSpPr>
          <p:cNvPr id="3" name="Rectángulo 2"/>
          <p:cNvSpPr/>
          <p:nvPr/>
        </p:nvSpPr>
        <p:spPr>
          <a:xfrm>
            <a:off x="1321026" y="692696"/>
            <a:ext cx="7211413" cy="830997"/>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del estudiante de tener un pensamiento propio respecto al ámbito de las relaciones laborales o cualquier otro ámbito y la</a:t>
            </a:r>
          </a:p>
          <a:p>
            <a:r>
              <a:rPr lang="es-ES" sz="1600" b="1" dirty="0">
                <a:solidFill>
                  <a:schemeClr val="accent5"/>
                </a:solidFill>
                <a:latin typeface="Arial Nova" panose="020B0504020202020204" pitchFamily="34" charset="0"/>
              </a:rPr>
              <a:t>capacidad de reconocer sus propios errores para intentar solventarlos</a:t>
            </a:r>
          </a:p>
        </p:txBody>
      </p:sp>
    </p:spTree>
    <p:extLst>
      <p:ext uri="{BB962C8B-B14F-4D97-AF65-F5344CB8AC3E}">
        <p14:creationId xmlns:p14="http://schemas.microsoft.com/office/powerpoint/2010/main" val="217565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rot="16200000">
            <a:off x="-2008390" y="2932120"/>
            <a:ext cx="5794736" cy="307777"/>
          </a:xfrm>
          <a:prstGeom prst="rect">
            <a:avLst/>
          </a:prstGeom>
          <a:noFill/>
        </p:spPr>
        <p:txBody>
          <a:bodyPr wrap="square" lIns="91440" tIns="45720" rIns="91440" bIns="45720">
            <a:spAutoFit/>
          </a:bodyPr>
          <a:lstStyle/>
          <a:p>
            <a:pPr algn="ctr"/>
            <a:r>
              <a:rPr lang="es-ES" sz="1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6. CAPACIDAD DE APRENDIZAJE Y TRABAJO AUTÓNOMO</a:t>
            </a:r>
          </a:p>
        </p:txBody>
      </p:sp>
      <p:sp>
        <p:nvSpPr>
          <p:cNvPr id="2" name="Rectángulo 1"/>
          <p:cNvSpPr/>
          <p:nvPr/>
        </p:nvSpPr>
        <p:spPr>
          <a:xfrm>
            <a:off x="1475656" y="1542218"/>
            <a:ext cx="6552728" cy="3816429"/>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300" dirty="0">
                <a:latin typeface="Arial Nova" panose="020B0504020202020204" pitchFamily="34" charset="0"/>
              </a:rPr>
              <a:t>Cuando realizas una tarea, trabajo o proyecto, ¿eres capaz de realizarlos de forma autónoma?; si necesitas ayuda para ello, ¿la pides y aprendes de la persona que te ha ayudado a solventar tu limitación?, ¿sabes identificar tus carencias?, ¿crees que tus estudios te han capacitado para “aprender a aprender”?, ¿crees que tus estudios te han facilitado a realizar trabajos de forma autónoma con mayor eficiencia? </a:t>
            </a:r>
          </a:p>
          <a:p>
            <a:endParaRPr lang="es-ES" sz="1300" b="1" dirty="0">
              <a:solidFill>
                <a:schemeClr val="accent1">
                  <a:lumMod val="50000"/>
                </a:schemeClr>
              </a:solidFill>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400" dirty="0">
                <a:latin typeface="Arial Nova" panose="020B0504020202020204" pitchFamily="34" charset="0"/>
              </a:rPr>
              <a:t>Elaboración de trabajos realizados de forma autónoma, en los que reconozcas las carencias y puntos fuertes del mismo, cursos de capacitación de idiomas, cursos de especialización, talleres de técnicas de estudio y cualquier otro tipo de evidencia que consideres oportuno para acreditar esta competencia. Además, las propias calificaciones obtenidas en tu Grado pueden acreditar esta competencia.</a:t>
            </a:r>
          </a:p>
        </p:txBody>
      </p:sp>
      <p:sp>
        <p:nvSpPr>
          <p:cNvPr id="3" name="Rectángulo 2"/>
          <p:cNvSpPr/>
          <p:nvPr/>
        </p:nvSpPr>
        <p:spPr>
          <a:xfrm>
            <a:off x="1321026" y="692696"/>
            <a:ext cx="7211413" cy="830997"/>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del estudiante de conocer sus necesidades y establecer sus metas de aprendizaje, de trabajar de forma autónoma y planificar su aprendizaje</a:t>
            </a:r>
          </a:p>
        </p:txBody>
      </p:sp>
      <p:grpSp>
        <p:nvGrpSpPr>
          <p:cNvPr id="9" name="Grupo 8">
            <a:extLst>
              <a:ext uri="{FF2B5EF4-FFF2-40B4-BE49-F238E27FC236}">
                <a16:creationId xmlns:a16="http://schemas.microsoft.com/office/drawing/2014/main" id="{65E0994C-7EBC-4800-A514-2AD42B865932}"/>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F46BD2D0-64BB-4313-A052-B5F254C6BBAB}"/>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AD79629B-96F4-4A15-B7C4-6576896FA54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A51A4F63-175B-4DD1-9A63-3534A07A9DF7}"/>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56206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rot="16200000">
            <a:off x="-1800271" y="3004418"/>
            <a:ext cx="5434697" cy="523220"/>
          </a:xfrm>
          <a:prstGeom prst="rect">
            <a:avLst/>
          </a:prstGeom>
          <a:noFill/>
        </p:spPr>
        <p:txBody>
          <a:bodyPr wrap="square" lIns="91440" tIns="45720" rIns="91440" bIns="45720">
            <a:spAutoFit/>
          </a:bodyPr>
          <a:lstStyle/>
          <a:p>
            <a:pPr algn="ctr"/>
            <a:r>
              <a:rPr lang="es-ES" sz="1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7. CAPACIDAD PARA SELECCIONAR Y GESTIONAR INFORMACIÓN Y DOCUMENTACIÓN LABORAL</a:t>
            </a:r>
          </a:p>
        </p:txBody>
      </p:sp>
      <p:sp>
        <p:nvSpPr>
          <p:cNvPr id="2" name="Rectángulo 1"/>
          <p:cNvSpPr/>
          <p:nvPr/>
        </p:nvSpPr>
        <p:spPr>
          <a:xfrm>
            <a:off x="1403648" y="2016135"/>
            <a:ext cx="6840760" cy="3831818"/>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300" dirty="0">
                <a:latin typeface="Arial Nova" panose="020B0504020202020204" pitchFamily="34" charset="0"/>
              </a:rPr>
              <a:t>Cuando realizas una tarea, trabajo o proyecto dentro del ámbito de las relaciones laborales y recursos humanos, ¿consultas distintas fuentes de información laboral?, ¿sabes extraer dicha información para luego analizarla?, ¿has usado herramientas para el tratamiento de datos?. En relación a la jurisprudencia laboral, ¿conoces los repositorios más importantes?, ¿usas la biblioteca y los recursos que pone a tu disposición? </a:t>
            </a:r>
            <a:endParaRPr lang="es-ES" sz="1300" b="1" dirty="0">
              <a:solidFill>
                <a:schemeClr val="accent1">
                  <a:lumMod val="50000"/>
                </a:schemeClr>
              </a:solidFill>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400" dirty="0">
                <a:latin typeface="Arial Nova" panose="020B0504020202020204" pitchFamily="34" charset="0"/>
              </a:rPr>
              <a:t>Elaboración de trabajos o proyectos donde hayas utilizado diversas fuentes de información, que pueden englobar tanto información estadística, legislación o referencias bibliográficas, con el objetivo de extraer conclusiones. Trabajos donde te haya resultado necesario el uso de software para el tratamiento de la información. Uso de las redes sociales o elaboración de encuestas o sondeos para la investigación laboral. Cualquier otro documento que creas que evidencia esta competencia. </a:t>
            </a:r>
          </a:p>
        </p:txBody>
      </p:sp>
      <p:sp>
        <p:nvSpPr>
          <p:cNvPr id="3" name="Rectángulo 2"/>
          <p:cNvSpPr/>
          <p:nvPr/>
        </p:nvSpPr>
        <p:spPr>
          <a:xfrm>
            <a:off x="1321026" y="692696"/>
            <a:ext cx="7355430" cy="1323439"/>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del estudiante de conocer las distintas fuentes de información laboral, la capacidad de extraer información de las mismas, manejar bases de datos laborales, capacidad del uso de herramientas informáticas que permitan su análisis y capacidad de uso de fondos y repositorios bibliográficos dentro del ámbito de las RRLL y RRHH</a:t>
            </a:r>
          </a:p>
        </p:txBody>
      </p:sp>
      <p:grpSp>
        <p:nvGrpSpPr>
          <p:cNvPr id="9" name="Grupo 8">
            <a:extLst>
              <a:ext uri="{FF2B5EF4-FFF2-40B4-BE49-F238E27FC236}">
                <a16:creationId xmlns:a16="http://schemas.microsoft.com/office/drawing/2014/main" id="{8A69C43C-D1ED-4066-8990-B04A6E98A3D1}"/>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1099F7EA-A17A-408C-B7A4-87FB7249D91B}"/>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B3536718-C76F-411D-90A4-ECF9C119167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E2CD7F58-163D-4F86-AB5F-4575E29C241B}"/>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2384391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F695AC12-FCC4-49F1-8F85-3C8575FD23A6}"/>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FE0DF94C-C6AB-492F-A4D4-7EC7AA9CA345}"/>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4E996399-55EC-4C6C-98D9-BC28AEE74B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963161A7-CD06-498B-ADD3-260A06A02DCB}"/>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1817757" y="2706514"/>
            <a:ext cx="5578713" cy="830997"/>
          </a:xfrm>
          <a:prstGeom prst="rect">
            <a:avLst/>
          </a:prstGeom>
          <a:noFill/>
        </p:spPr>
        <p:txBody>
          <a:bodyPr wrap="square" lIns="91440" tIns="45720" rIns="91440" bIns="45720">
            <a:spAutoFit/>
          </a:bodyPr>
          <a:lstStyle/>
          <a:p>
            <a:pPr algn="ctr"/>
            <a:r>
              <a:rPr lang="es-ES"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8. CAPACIDAD PARA INTERRELACIONAR LAS DISTINTAS</a:t>
            </a:r>
          </a:p>
          <a:p>
            <a:pPr algn="ctr"/>
            <a:r>
              <a:rPr lang="es-ES"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DISCIPLINAS QUE CONFIGURAN LAS RRLL Y RRHH</a:t>
            </a:r>
          </a:p>
          <a:p>
            <a:pPr algn="ctr"/>
            <a:endParaRPr lang="es-ES" sz="1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Rectángulo 1"/>
          <p:cNvSpPr/>
          <p:nvPr/>
        </p:nvSpPr>
        <p:spPr>
          <a:xfrm>
            <a:off x="1387099" y="1340768"/>
            <a:ext cx="6840760" cy="4031873"/>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300" dirty="0">
                <a:latin typeface="Arial Nova" panose="020B0504020202020204" pitchFamily="34" charset="0"/>
              </a:rPr>
              <a:t>Cuando realizas una tarea, trabajo o proyecto, ¿te limitas a desarrollar la materia que estés analizando dentro de una asignatura o piensas que se puede enriquecer tu trabajo mediante el uso de los conocimientos adquiridos en otras asignaturas cursadas?, ¿crees que existen en tu Grado asignaturas transversales que pueden usarse cualquiera que sea el ámbito?. </a:t>
            </a:r>
          </a:p>
          <a:p>
            <a:endParaRPr lang="es-ES" sz="1300" b="1" dirty="0">
              <a:solidFill>
                <a:schemeClr val="accent1">
                  <a:lumMod val="50000"/>
                </a:schemeClr>
              </a:solidFill>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400" dirty="0">
                <a:latin typeface="Arial Nova" panose="020B0504020202020204" pitchFamily="34" charset="0"/>
              </a:rPr>
              <a:t>Elaboración de trabajos o proyectos donde hayas integrado los conocimientos adquiridos en varias materias para enriquecerlos. Por ejemplo, trabajos diversos sobre el ámbito laboral donde hayas utilizado técnicas estadísticas o sociológicas para extraer conclusiones referentes a otra materia, donde hayas usado normativa relativa al derecho del trabajo para argumentar cuestiones relativas a los recursos humanos o a la economía, etc. Cualquier otro documento que creas que evidencia esta competencia. </a:t>
            </a:r>
          </a:p>
        </p:txBody>
      </p:sp>
      <p:sp>
        <p:nvSpPr>
          <p:cNvPr id="3" name="Rectángulo 2"/>
          <p:cNvSpPr/>
          <p:nvPr/>
        </p:nvSpPr>
        <p:spPr>
          <a:xfrm>
            <a:off x="1321026" y="692696"/>
            <a:ext cx="7067398" cy="584775"/>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 realizar análisis o memorias en los que se integren distintas ramas de conocimiento de una forma razonada</a:t>
            </a:r>
          </a:p>
        </p:txBody>
      </p:sp>
    </p:spTree>
    <p:extLst>
      <p:ext uri="{BB962C8B-B14F-4D97-AF65-F5344CB8AC3E}">
        <p14:creationId xmlns:p14="http://schemas.microsoft.com/office/powerpoint/2010/main" val="1202198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6B873F1C-00B1-4105-9298-B824DA65D8C2}"/>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FB6185C2-9E32-4D7A-9C1D-22DD0A4D0748}"/>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E28C0DD5-4D2F-4257-A09F-D313B7901D3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4"/>
              <a:ext cx="1968500" cy="669290"/>
            </a:xfrm>
            <a:prstGeom prst="rect">
              <a:avLst/>
            </a:prstGeom>
          </p:spPr>
        </p:pic>
        <p:pic>
          <p:nvPicPr>
            <p:cNvPr id="12" name="Imagen 11">
              <a:extLst>
                <a:ext uri="{FF2B5EF4-FFF2-40B4-BE49-F238E27FC236}">
                  <a16:creationId xmlns:a16="http://schemas.microsoft.com/office/drawing/2014/main" id="{DFC2997E-A8BD-4DF3-A273-94CD0577F274}"/>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5" name="Rectángulo 4"/>
          <p:cNvSpPr/>
          <p:nvPr/>
        </p:nvSpPr>
        <p:spPr>
          <a:xfrm>
            <a:off x="1605465" y="836712"/>
            <a:ext cx="6840760" cy="1938992"/>
          </a:xfrm>
          <a:prstGeom prst="rect">
            <a:avLst/>
          </a:prstGeom>
        </p:spPr>
        <p:txBody>
          <a:bodyPr wrap="square">
            <a:spAutoFit/>
          </a:bodyPr>
          <a:lstStyle/>
          <a:p>
            <a:pPr>
              <a:lnSpc>
                <a:spcPct val="150000"/>
              </a:lnSpc>
            </a:pPr>
            <a:r>
              <a:rPr lang="es-ES" sz="1600" b="1" dirty="0">
                <a:solidFill>
                  <a:schemeClr val="accent1">
                    <a:lumMod val="75000"/>
                  </a:schemeClr>
                </a:solidFill>
              </a:rPr>
              <a:t>La Universidad de Granada pone a disposición de la comunidad universitaria “Google Suite UGR” en la que existe una herramienta denominada “</a:t>
            </a:r>
            <a:r>
              <a:rPr lang="es-ES" sz="1600" b="1" dirty="0" err="1">
                <a:solidFill>
                  <a:schemeClr val="accent5"/>
                </a:solidFill>
              </a:rPr>
              <a:t>Sites</a:t>
            </a:r>
            <a:r>
              <a:rPr lang="es-ES" sz="1600" b="1" dirty="0">
                <a:solidFill>
                  <a:schemeClr val="accent1">
                    <a:lumMod val="75000"/>
                  </a:schemeClr>
                </a:solidFill>
              </a:rPr>
              <a:t>” de forma que el estudiante puede elaborar su portafolio digital, incluyendo documentos o evidencias que aporte para cada una de las competencias exigidas en este documento.</a:t>
            </a:r>
          </a:p>
        </p:txBody>
      </p:sp>
      <p:sp>
        <p:nvSpPr>
          <p:cNvPr id="6" name="Rectángulo 5"/>
          <p:cNvSpPr/>
          <p:nvPr/>
        </p:nvSpPr>
        <p:spPr>
          <a:xfrm rot="16200000">
            <a:off x="-1370158" y="2994235"/>
            <a:ext cx="5174815" cy="461665"/>
          </a:xfrm>
          <a:prstGeom prst="rect">
            <a:avLst/>
          </a:prstGeom>
          <a:noFill/>
        </p:spPr>
        <p:txBody>
          <a:bodyPr wrap="none" lIns="91440" tIns="45720" rIns="91440" bIns="45720">
            <a:spAutoFit/>
          </a:bodyPr>
          <a:lstStyle/>
          <a:p>
            <a:pPr algn="ctr"/>
            <a:r>
              <a:rPr lang="es-E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Implementación portafolio digital</a:t>
            </a:r>
            <a:endParaRPr lang="es-E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7" name="Imagen 6"/>
          <p:cNvPicPr/>
          <p:nvPr/>
        </p:nvPicPr>
        <p:blipFill>
          <a:blip r:embed="rId4"/>
          <a:stretch>
            <a:fillRect/>
          </a:stretch>
        </p:blipFill>
        <p:spPr>
          <a:xfrm>
            <a:off x="2555776" y="2852936"/>
            <a:ext cx="4608511" cy="2808312"/>
          </a:xfrm>
          <a:prstGeom prst="rect">
            <a:avLst/>
          </a:prstGeom>
        </p:spPr>
      </p:pic>
    </p:spTree>
    <p:extLst>
      <p:ext uri="{BB962C8B-B14F-4D97-AF65-F5344CB8AC3E}">
        <p14:creationId xmlns:p14="http://schemas.microsoft.com/office/powerpoint/2010/main" val="1628209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945A7F11-3868-4FF1-BFD8-00699885581E}"/>
              </a:ext>
            </a:extLst>
          </p:cNvPr>
          <p:cNvGrpSpPr/>
          <p:nvPr/>
        </p:nvGrpSpPr>
        <p:grpSpPr>
          <a:xfrm>
            <a:off x="539552" y="5517232"/>
            <a:ext cx="8064896" cy="870420"/>
            <a:chOff x="503548" y="5890586"/>
            <a:chExt cx="8136904" cy="936104"/>
          </a:xfrm>
        </p:grpSpPr>
        <p:sp>
          <p:nvSpPr>
            <p:cNvPr id="9" name="Rectángulo 8">
              <a:extLst>
                <a:ext uri="{FF2B5EF4-FFF2-40B4-BE49-F238E27FC236}">
                  <a16:creationId xmlns:a16="http://schemas.microsoft.com/office/drawing/2014/main" id="{62288E05-D848-4FB6-A838-03A6AB5AD1F6}"/>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0" name="Imagen 9">
              <a:extLst>
                <a:ext uri="{FF2B5EF4-FFF2-40B4-BE49-F238E27FC236}">
                  <a16:creationId xmlns:a16="http://schemas.microsoft.com/office/drawing/2014/main" id="{A9F2E044-66EB-4A8D-8D6E-90321BFB960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1" name="Imagen 10">
              <a:extLst>
                <a:ext uri="{FF2B5EF4-FFF2-40B4-BE49-F238E27FC236}">
                  <a16:creationId xmlns:a16="http://schemas.microsoft.com/office/drawing/2014/main" id="{978C966B-6AF6-406B-933C-240595435F65}"/>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1370158" y="2994235"/>
            <a:ext cx="5174815" cy="461665"/>
          </a:xfrm>
          <a:prstGeom prst="rect">
            <a:avLst/>
          </a:prstGeom>
          <a:noFill/>
        </p:spPr>
        <p:txBody>
          <a:bodyPr wrap="none" lIns="91440" tIns="45720" rIns="91440" bIns="45720">
            <a:spAutoFit/>
          </a:bodyPr>
          <a:lstStyle/>
          <a:p>
            <a:pPr algn="ctr"/>
            <a:r>
              <a:rPr lang="es-E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Implementación portafolio digital</a:t>
            </a:r>
            <a:endParaRPr lang="es-E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2" name="Imagen 1"/>
          <p:cNvPicPr>
            <a:picLocks noChangeAspect="1"/>
          </p:cNvPicPr>
          <p:nvPr/>
        </p:nvPicPr>
        <p:blipFill>
          <a:blip r:embed="rId4"/>
          <a:stretch>
            <a:fillRect/>
          </a:stretch>
        </p:blipFill>
        <p:spPr>
          <a:xfrm>
            <a:off x="1822939" y="1124744"/>
            <a:ext cx="6299902" cy="4014589"/>
          </a:xfrm>
          <a:prstGeom prst="rect">
            <a:avLst/>
          </a:prstGeom>
        </p:spPr>
      </p:pic>
    </p:spTree>
    <p:extLst>
      <p:ext uri="{BB962C8B-B14F-4D97-AF65-F5344CB8AC3E}">
        <p14:creationId xmlns:p14="http://schemas.microsoft.com/office/powerpoint/2010/main" val="4288475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914C604B-4097-42DF-A6D4-5574216F64DB}"/>
              </a:ext>
            </a:extLst>
          </p:cNvPr>
          <p:cNvGrpSpPr/>
          <p:nvPr/>
        </p:nvGrpSpPr>
        <p:grpSpPr>
          <a:xfrm>
            <a:off x="539552" y="5517232"/>
            <a:ext cx="8064896" cy="870420"/>
            <a:chOff x="503548" y="5890586"/>
            <a:chExt cx="8136904" cy="936104"/>
          </a:xfrm>
        </p:grpSpPr>
        <p:sp>
          <p:nvSpPr>
            <p:cNvPr id="11" name="Rectángulo 10">
              <a:extLst>
                <a:ext uri="{FF2B5EF4-FFF2-40B4-BE49-F238E27FC236}">
                  <a16:creationId xmlns:a16="http://schemas.microsoft.com/office/drawing/2014/main" id="{CE34EA5F-E329-4FA8-83A7-71643A407EA9}"/>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2" name="Imagen 11">
              <a:extLst>
                <a:ext uri="{FF2B5EF4-FFF2-40B4-BE49-F238E27FC236}">
                  <a16:creationId xmlns:a16="http://schemas.microsoft.com/office/drawing/2014/main" id="{BCC0DAB8-DEB8-4661-B749-27F61967A0D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3" name="Imagen 12">
              <a:extLst>
                <a:ext uri="{FF2B5EF4-FFF2-40B4-BE49-F238E27FC236}">
                  <a16:creationId xmlns:a16="http://schemas.microsoft.com/office/drawing/2014/main" id="{97745625-482B-49FF-AFD4-A72996CABBDC}"/>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5" name="Rectángulo 4"/>
          <p:cNvSpPr/>
          <p:nvPr/>
        </p:nvSpPr>
        <p:spPr>
          <a:xfrm>
            <a:off x="1605465" y="836712"/>
            <a:ext cx="6840760" cy="414088"/>
          </a:xfrm>
          <a:prstGeom prst="rect">
            <a:avLst/>
          </a:prstGeom>
        </p:spPr>
        <p:txBody>
          <a:bodyPr wrap="square">
            <a:spAutoFit/>
          </a:bodyPr>
          <a:lstStyle/>
          <a:p>
            <a:pPr>
              <a:lnSpc>
                <a:spcPct val="150000"/>
              </a:lnSpc>
            </a:pPr>
            <a:r>
              <a:rPr lang="es-ES" sz="1600" b="1" dirty="0">
                <a:solidFill>
                  <a:schemeClr val="accent1">
                    <a:lumMod val="75000"/>
                  </a:schemeClr>
                </a:solidFill>
              </a:rPr>
              <a:t>Modelo de portafolio digital:</a:t>
            </a:r>
          </a:p>
        </p:txBody>
      </p:sp>
      <p:sp>
        <p:nvSpPr>
          <p:cNvPr id="6" name="Rectángulo 5"/>
          <p:cNvSpPr/>
          <p:nvPr/>
        </p:nvSpPr>
        <p:spPr>
          <a:xfrm rot="16200000">
            <a:off x="-1370158" y="2994235"/>
            <a:ext cx="5174815" cy="461665"/>
          </a:xfrm>
          <a:prstGeom prst="rect">
            <a:avLst/>
          </a:prstGeom>
          <a:noFill/>
        </p:spPr>
        <p:txBody>
          <a:bodyPr wrap="none" lIns="91440" tIns="45720" rIns="91440" bIns="45720">
            <a:spAutoFit/>
          </a:bodyPr>
          <a:lstStyle/>
          <a:p>
            <a:pPr algn="ctr"/>
            <a:r>
              <a:rPr lang="es-E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Implementación portafolio digital</a:t>
            </a:r>
            <a:endParaRPr lang="es-ES" sz="2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2" name="Rectángulo 1"/>
          <p:cNvSpPr/>
          <p:nvPr/>
        </p:nvSpPr>
        <p:spPr>
          <a:xfrm>
            <a:off x="1980868" y="1412776"/>
            <a:ext cx="6160225" cy="369332"/>
          </a:xfrm>
          <a:prstGeom prst="rect">
            <a:avLst/>
          </a:prstGeom>
        </p:spPr>
        <p:txBody>
          <a:bodyPr wrap="square">
            <a:spAutoFit/>
          </a:bodyPr>
          <a:lstStyle/>
          <a:p>
            <a:r>
              <a:rPr lang="es-ES" dirty="0">
                <a:solidFill>
                  <a:srgbClr val="70AD47"/>
                </a:solidFill>
                <a:latin typeface="Times New Roman" panose="02020603050405020304" pitchFamily="18" charset="0"/>
                <a:ea typeface="Calibri" panose="020F0502020204030204" pitchFamily="34" charset="0"/>
              </a:rPr>
              <a:t>https://sites.google.com/go.ugr.es/ejemplodeportafolio-rrll-rrhh/ </a:t>
            </a:r>
            <a:endParaRPr lang="es-ES" dirty="0"/>
          </a:p>
        </p:txBody>
      </p:sp>
    </p:spTree>
    <p:extLst>
      <p:ext uri="{BB962C8B-B14F-4D97-AF65-F5344CB8AC3E}">
        <p14:creationId xmlns:p14="http://schemas.microsoft.com/office/powerpoint/2010/main" val="64396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60648"/>
            <a:ext cx="1656184"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98408" y="1988840"/>
            <a:ext cx="3960440" cy="3139321"/>
          </a:xfrm>
          <a:prstGeom prst="rect">
            <a:avLst/>
          </a:prstGeom>
        </p:spPr>
        <p:txBody>
          <a:bodyPr wrap="square">
            <a:spAutoFit/>
          </a:bodyPr>
          <a:lstStyle/>
          <a:p>
            <a:pPr algn="ctr"/>
            <a:r>
              <a:rPr lang="es-ES" dirty="0">
                <a:latin typeface="Arial Rounded MT Bold" panose="020F0704030504030204" pitchFamily="34" charset="0"/>
              </a:rPr>
              <a:t>La normativa para la creación, modificación, suspensión temporal o definitiva y gestión de títulos de Grado en la Universidad de Granada recoge como tipología de TFG el…</a:t>
            </a:r>
          </a:p>
          <a:p>
            <a:pPr algn="ctr"/>
            <a:endParaRPr lang="es-ES" dirty="0">
              <a:latin typeface="Arial Rounded MT Bold" panose="020F0704030504030204" pitchFamily="34" charset="0"/>
            </a:endParaRPr>
          </a:p>
          <a:p>
            <a:pPr algn="ctr"/>
            <a:endParaRPr lang="es-ES" dirty="0">
              <a:latin typeface="Arial Rounded MT Bold" panose="020F0704030504030204" pitchFamily="34" charset="0"/>
            </a:endParaRPr>
          </a:p>
          <a:p>
            <a:pPr algn="ctr"/>
            <a:r>
              <a:rPr lang="es-ES" dirty="0">
                <a:latin typeface="Arial Rounded MT Bold" panose="020F0704030504030204" pitchFamily="34" charset="0"/>
              </a:rPr>
              <a:t>… “</a:t>
            </a:r>
            <a:r>
              <a:rPr lang="es-ES" dirty="0">
                <a:solidFill>
                  <a:schemeClr val="accent1">
                    <a:lumMod val="50000"/>
                  </a:schemeClr>
                </a:solidFill>
                <a:latin typeface="Arial Rounded MT Bold" panose="020F0704030504030204" pitchFamily="34" charset="0"/>
              </a:rPr>
              <a:t>Desarrollo de un portafolio que demuestre el nivel de adquisición de competencias</a:t>
            </a:r>
            <a:r>
              <a:rPr lang="es-ES" dirty="0">
                <a:latin typeface="Arial Rounded MT Bold" panose="020F0704030504030204" pitchFamily="34" charset="0"/>
              </a:rPr>
              <a:t>”</a:t>
            </a:r>
          </a:p>
        </p:txBody>
      </p:sp>
      <p:sp>
        <p:nvSpPr>
          <p:cNvPr id="5" name="4 Título"/>
          <p:cNvSpPr>
            <a:spLocks noGrp="1"/>
          </p:cNvSpPr>
          <p:nvPr>
            <p:ph type="ctrTitle"/>
          </p:nvPr>
        </p:nvSpPr>
        <p:spPr>
          <a:xfrm>
            <a:off x="4695414" y="2780928"/>
            <a:ext cx="3313355" cy="2566256"/>
          </a:xfrm>
          <a:solidFill>
            <a:schemeClr val="accent4">
              <a:lumMod val="60000"/>
              <a:lumOff val="40000"/>
            </a:schemeClr>
          </a:solidFill>
        </p:spPr>
        <p:txBody>
          <a:bodyPr>
            <a:noAutofit/>
          </a:bodyPr>
          <a:lstStyle/>
          <a:p>
            <a:pPr algn="just"/>
            <a:r>
              <a:rPr lang="es-ES" sz="1600" dirty="0">
                <a:solidFill>
                  <a:schemeClr val="tx1"/>
                </a:solidFill>
                <a:latin typeface="Arial Rounded MT Bold" panose="020F0704030504030204" pitchFamily="34" charset="0"/>
              </a:rPr>
              <a:t>El </a:t>
            </a:r>
            <a:r>
              <a:rPr lang="es-ES" sz="1600" dirty="0">
                <a:solidFill>
                  <a:schemeClr val="accent1">
                    <a:lumMod val="50000"/>
                  </a:schemeClr>
                </a:solidFill>
                <a:latin typeface="Arial Rounded MT Bold" panose="020F0704030504030204" pitchFamily="34" charset="0"/>
              </a:rPr>
              <a:t>informe diagnóstico</a:t>
            </a:r>
            <a:r>
              <a:rPr lang="es-ES" sz="1600" dirty="0">
                <a:solidFill>
                  <a:schemeClr val="tx1"/>
                </a:solidFill>
                <a:latin typeface="Arial Rounded MT Bold" panose="020F0704030504030204" pitchFamily="34" charset="0"/>
              </a:rPr>
              <a:t> sobre el TFG en la Universidad de Granada y guía de recomendaciones y buenas prácticas para su desarrollo, publicado en 2019 recoge este tipo de TFG como de especial interés.</a:t>
            </a:r>
            <a:br>
              <a:rPr lang="es-ES" sz="1600" dirty="0">
                <a:solidFill>
                  <a:schemeClr val="tx1"/>
                </a:solidFill>
                <a:latin typeface="Arial Rounded MT Bold" panose="020F0704030504030204" pitchFamily="34" charset="0"/>
              </a:rPr>
            </a:br>
            <a:endParaRPr lang="es-ES" sz="1600" dirty="0">
              <a:solidFill>
                <a:schemeClr val="tx1"/>
              </a:solidFill>
              <a:latin typeface="Arial Rounded MT Bold" panose="020F0704030504030204" pitchFamily="34" charset="0"/>
            </a:endParaRPr>
          </a:p>
        </p:txBody>
      </p:sp>
      <p:sp>
        <p:nvSpPr>
          <p:cNvPr id="8" name="1 Título"/>
          <p:cNvSpPr txBox="1">
            <a:spLocks/>
          </p:cNvSpPr>
          <p:nvPr/>
        </p:nvSpPr>
        <p:spPr>
          <a:xfrm>
            <a:off x="755576" y="142664"/>
            <a:ext cx="3313355" cy="1702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4000"/>
              <a:t>TFG portafolio</a:t>
            </a:r>
            <a:endParaRPr lang="es-ES" sz="4000" dirty="0"/>
          </a:p>
        </p:txBody>
      </p:sp>
      <p:grpSp>
        <p:nvGrpSpPr>
          <p:cNvPr id="19" name="Grupo 18">
            <a:extLst>
              <a:ext uri="{FF2B5EF4-FFF2-40B4-BE49-F238E27FC236}">
                <a16:creationId xmlns:a16="http://schemas.microsoft.com/office/drawing/2014/main" id="{5588CFF2-5745-4B92-9711-3DD69F714C37}"/>
              </a:ext>
            </a:extLst>
          </p:cNvPr>
          <p:cNvGrpSpPr/>
          <p:nvPr/>
        </p:nvGrpSpPr>
        <p:grpSpPr>
          <a:xfrm>
            <a:off x="503548" y="5921896"/>
            <a:ext cx="8136904" cy="936104"/>
            <a:chOff x="503548" y="5890586"/>
            <a:chExt cx="8136904" cy="936104"/>
          </a:xfrm>
        </p:grpSpPr>
        <p:sp>
          <p:nvSpPr>
            <p:cNvPr id="20" name="Rectángulo 19">
              <a:extLst>
                <a:ext uri="{FF2B5EF4-FFF2-40B4-BE49-F238E27FC236}">
                  <a16:creationId xmlns:a16="http://schemas.microsoft.com/office/drawing/2014/main" id="{F469A0F4-812A-4DC5-AFBB-F3744D5B3F13}"/>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21" name="Imagen 20">
              <a:extLst>
                <a:ext uri="{FF2B5EF4-FFF2-40B4-BE49-F238E27FC236}">
                  <a16:creationId xmlns:a16="http://schemas.microsoft.com/office/drawing/2014/main" id="{11CE963D-A290-4C3F-A313-7E0D7E07F17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a:ln>
              <a:noFill/>
            </a:ln>
          </p:spPr>
        </p:pic>
        <p:pic>
          <p:nvPicPr>
            <p:cNvPr id="22" name="Imagen 21">
              <a:extLst>
                <a:ext uri="{FF2B5EF4-FFF2-40B4-BE49-F238E27FC236}">
                  <a16:creationId xmlns:a16="http://schemas.microsoft.com/office/drawing/2014/main" id="{FDFE6858-8387-46C0-BC23-704070DBFC19}"/>
                </a:ext>
              </a:extLst>
            </p:cNvPr>
            <p:cNvPicPr/>
            <p:nvPr/>
          </p:nvPicPr>
          <p:blipFill rotWithShape="1">
            <a:blip r:embed="rId4"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grpSp>
        <p:nvGrpSpPr>
          <p:cNvPr id="27" name="Grupo 26">
            <a:extLst>
              <a:ext uri="{FF2B5EF4-FFF2-40B4-BE49-F238E27FC236}">
                <a16:creationId xmlns:a16="http://schemas.microsoft.com/office/drawing/2014/main" id="{B89C5FAC-2C3A-46EC-B410-B85285B7744D}"/>
              </a:ext>
            </a:extLst>
          </p:cNvPr>
          <p:cNvGrpSpPr/>
          <p:nvPr/>
        </p:nvGrpSpPr>
        <p:grpSpPr>
          <a:xfrm>
            <a:off x="503548" y="5890586"/>
            <a:ext cx="8136904" cy="936104"/>
            <a:chOff x="503548" y="5890586"/>
            <a:chExt cx="8136904" cy="936104"/>
          </a:xfrm>
        </p:grpSpPr>
        <p:sp>
          <p:nvSpPr>
            <p:cNvPr id="28" name="Rectángulo 27">
              <a:extLst>
                <a:ext uri="{FF2B5EF4-FFF2-40B4-BE49-F238E27FC236}">
                  <a16:creationId xmlns:a16="http://schemas.microsoft.com/office/drawing/2014/main" id="{33820A5D-5F28-4987-946A-A3AB83B08E91}"/>
                </a:ext>
              </a:extLst>
            </p:cNvPr>
            <p:cNvSpPr/>
            <p:nvPr/>
          </p:nvSpPr>
          <p:spPr>
            <a:xfrm>
              <a:off x="503548" y="5890586"/>
              <a:ext cx="8136904"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29" name="Imagen 28">
              <a:extLst>
                <a:ext uri="{FF2B5EF4-FFF2-40B4-BE49-F238E27FC236}">
                  <a16:creationId xmlns:a16="http://schemas.microsoft.com/office/drawing/2014/main" id="{E82C028C-BFF7-42E1-B4A3-D7870A7D809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30" name="Imagen 29">
              <a:extLst>
                <a:ext uri="{FF2B5EF4-FFF2-40B4-BE49-F238E27FC236}">
                  <a16:creationId xmlns:a16="http://schemas.microsoft.com/office/drawing/2014/main" id="{61B35A31-DA61-493A-B299-6CD66053CAAA}"/>
                </a:ext>
              </a:extLst>
            </p:cNvPr>
            <p:cNvPicPr/>
            <p:nvPr/>
          </p:nvPicPr>
          <p:blipFill rotWithShape="1">
            <a:blip r:embed="rId4"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3599569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60648"/>
            <a:ext cx="1656184"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31584" y="2276872"/>
            <a:ext cx="3960440" cy="2031325"/>
          </a:xfrm>
          <a:prstGeom prst="rect">
            <a:avLst/>
          </a:prstGeom>
        </p:spPr>
        <p:txBody>
          <a:bodyPr wrap="square">
            <a:spAutoFit/>
          </a:bodyPr>
          <a:lstStyle/>
          <a:p>
            <a:pPr algn="ctr"/>
            <a:r>
              <a:rPr lang="es-ES" dirty="0">
                <a:latin typeface="Arial Rounded MT Bold" panose="020F0704030504030204" pitchFamily="34" charset="0"/>
              </a:rPr>
              <a:t>Consiste en la recopilación personal e individualizada de trabajos, análisis o estudios a través de las cuáles se pueden juzgar sus capacidades y/o competencias en el marco de una disciplina o materia de estudio. </a:t>
            </a:r>
          </a:p>
        </p:txBody>
      </p:sp>
      <p:sp>
        <p:nvSpPr>
          <p:cNvPr id="5" name="4 Título"/>
          <p:cNvSpPr>
            <a:spLocks noGrp="1"/>
          </p:cNvSpPr>
          <p:nvPr>
            <p:ph type="ctrTitle"/>
          </p:nvPr>
        </p:nvSpPr>
        <p:spPr>
          <a:xfrm>
            <a:off x="4695414" y="2780928"/>
            <a:ext cx="3313355" cy="2566256"/>
          </a:xfrm>
          <a:solidFill>
            <a:schemeClr val="accent4">
              <a:lumMod val="60000"/>
              <a:lumOff val="40000"/>
            </a:schemeClr>
          </a:solidFill>
        </p:spPr>
        <p:txBody>
          <a:bodyPr>
            <a:noAutofit/>
          </a:bodyPr>
          <a:lstStyle/>
          <a:p>
            <a:r>
              <a:rPr lang="es-ES" sz="1600" dirty="0">
                <a:solidFill>
                  <a:schemeClr val="accent1">
                    <a:lumMod val="50000"/>
                  </a:schemeClr>
                </a:solidFill>
                <a:latin typeface="Arial Rounded MT Bold" panose="020F0704030504030204" pitchFamily="34" charset="0"/>
              </a:rPr>
              <a:t>COMPETENCIAS ESENCIALES: </a:t>
            </a:r>
            <a:br>
              <a:rPr lang="es-ES" sz="1600" dirty="0">
                <a:solidFill>
                  <a:schemeClr val="accent1">
                    <a:lumMod val="50000"/>
                  </a:schemeClr>
                </a:solidFill>
                <a:latin typeface="Arial Rounded MT Bold" panose="020F0704030504030204" pitchFamily="34" charset="0"/>
              </a:rPr>
            </a:br>
            <a:br>
              <a:rPr lang="es-ES" sz="1600" dirty="0">
                <a:solidFill>
                  <a:schemeClr val="accent1">
                    <a:lumMod val="50000"/>
                  </a:schemeClr>
                </a:solidFill>
                <a:latin typeface="Arial Rounded MT Bold" panose="020F0704030504030204" pitchFamily="34" charset="0"/>
              </a:rPr>
            </a:br>
            <a:r>
              <a:rPr lang="es-ES" sz="1600" dirty="0">
                <a:solidFill>
                  <a:schemeClr val="tx1"/>
                </a:solidFill>
                <a:latin typeface="Arial Rounded MT Bold" panose="020F0704030504030204" pitchFamily="34" charset="0"/>
              </a:rPr>
              <a:t>Las denominamos esenciales dado que el estudiante debe demostrar que efectivamente, ha alcanzado un nivel de aprovechamiento suficiente para ser futuro Graduado en RRLL y RRHH. </a:t>
            </a:r>
            <a:br>
              <a:rPr lang="es-ES" sz="1600" dirty="0">
                <a:solidFill>
                  <a:schemeClr val="tx1"/>
                </a:solidFill>
                <a:latin typeface="Arial Rounded MT Bold" panose="020F0704030504030204" pitchFamily="34" charset="0"/>
              </a:rPr>
            </a:br>
            <a:endParaRPr lang="es-ES" sz="1600" dirty="0">
              <a:solidFill>
                <a:schemeClr val="tx1"/>
              </a:solidFill>
              <a:latin typeface="Arial Rounded MT Bold" panose="020F0704030504030204" pitchFamily="34" charset="0"/>
            </a:endParaRPr>
          </a:p>
        </p:txBody>
      </p:sp>
      <p:sp>
        <p:nvSpPr>
          <p:cNvPr id="6" name="1 Título"/>
          <p:cNvSpPr txBox="1">
            <a:spLocks/>
          </p:cNvSpPr>
          <p:nvPr/>
        </p:nvSpPr>
        <p:spPr>
          <a:xfrm>
            <a:off x="755576" y="142664"/>
            <a:ext cx="3313355" cy="170216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4000"/>
              <a:t>TFG portafolio</a:t>
            </a:r>
            <a:endParaRPr lang="es-ES" sz="4000" dirty="0"/>
          </a:p>
        </p:txBody>
      </p:sp>
      <p:grpSp>
        <p:nvGrpSpPr>
          <p:cNvPr id="20" name="Grupo 19">
            <a:extLst>
              <a:ext uri="{FF2B5EF4-FFF2-40B4-BE49-F238E27FC236}">
                <a16:creationId xmlns:a16="http://schemas.microsoft.com/office/drawing/2014/main" id="{2FB9D555-9EC2-4C1E-A44A-D58E42376C5B}"/>
              </a:ext>
            </a:extLst>
          </p:cNvPr>
          <p:cNvGrpSpPr/>
          <p:nvPr/>
        </p:nvGrpSpPr>
        <p:grpSpPr>
          <a:xfrm>
            <a:off x="503548" y="5890586"/>
            <a:ext cx="8136904" cy="936104"/>
            <a:chOff x="503548" y="5890586"/>
            <a:chExt cx="8136904" cy="936104"/>
          </a:xfrm>
        </p:grpSpPr>
        <p:sp>
          <p:nvSpPr>
            <p:cNvPr id="21" name="Rectángulo 20">
              <a:extLst>
                <a:ext uri="{FF2B5EF4-FFF2-40B4-BE49-F238E27FC236}">
                  <a16:creationId xmlns:a16="http://schemas.microsoft.com/office/drawing/2014/main" id="{CCCEBF19-BCEB-4241-A04C-FA7DBC64AC73}"/>
                </a:ext>
              </a:extLst>
            </p:cNvPr>
            <p:cNvSpPr/>
            <p:nvPr/>
          </p:nvSpPr>
          <p:spPr>
            <a:xfrm>
              <a:off x="503548" y="5890586"/>
              <a:ext cx="8136904" cy="9361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pic>
          <p:nvPicPr>
            <p:cNvPr id="22" name="Imagen 21">
              <a:extLst>
                <a:ext uri="{FF2B5EF4-FFF2-40B4-BE49-F238E27FC236}">
                  <a16:creationId xmlns:a16="http://schemas.microsoft.com/office/drawing/2014/main" id="{6A793472-3C47-4768-83E6-53F14301681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23" name="Imagen 22">
              <a:extLst>
                <a:ext uri="{FF2B5EF4-FFF2-40B4-BE49-F238E27FC236}">
                  <a16:creationId xmlns:a16="http://schemas.microsoft.com/office/drawing/2014/main" id="{A81C6768-5EB2-411B-9D51-E8D1E1C30DB6}"/>
                </a:ext>
              </a:extLst>
            </p:cNvPr>
            <p:cNvPicPr/>
            <p:nvPr/>
          </p:nvPicPr>
          <p:blipFill rotWithShape="1">
            <a:blip r:embed="rId4"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362887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rot="16200000">
            <a:off x="-891668" y="2763405"/>
            <a:ext cx="4217821" cy="923330"/>
          </a:xfrm>
          <a:prstGeom prst="rect">
            <a:avLst/>
          </a:prstGeom>
          <a:noFill/>
        </p:spPr>
        <p:txBody>
          <a:bodyPr wrap="non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Elaboración</a:t>
            </a:r>
          </a:p>
        </p:txBody>
      </p:sp>
      <p:graphicFrame>
        <p:nvGraphicFramePr>
          <p:cNvPr id="7" name="Diagrama 6"/>
          <p:cNvGraphicFramePr/>
          <p:nvPr>
            <p:extLst>
              <p:ext uri="{D42A27DB-BD31-4B8C-83A1-F6EECF244321}">
                <p14:modId xmlns:p14="http://schemas.microsoft.com/office/powerpoint/2010/main" val="3090955464"/>
              </p:ext>
            </p:extLst>
          </p:nvPr>
        </p:nvGraphicFramePr>
        <p:xfrm>
          <a:off x="1763688" y="98072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4" name="Grupo 13">
            <a:extLst>
              <a:ext uri="{FF2B5EF4-FFF2-40B4-BE49-F238E27FC236}">
                <a16:creationId xmlns:a16="http://schemas.microsoft.com/office/drawing/2014/main" id="{9A3F95C7-0687-45DF-958D-BAC958247F7B}"/>
              </a:ext>
            </a:extLst>
          </p:cNvPr>
          <p:cNvGrpSpPr/>
          <p:nvPr/>
        </p:nvGrpSpPr>
        <p:grpSpPr>
          <a:xfrm>
            <a:off x="539552" y="5517232"/>
            <a:ext cx="8064896" cy="870420"/>
            <a:chOff x="503548" y="5890586"/>
            <a:chExt cx="8136904" cy="936104"/>
          </a:xfrm>
        </p:grpSpPr>
        <p:sp>
          <p:nvSpPr>
            <p:cNvPr id="15" name="Rectángulo 14">
              <a:extLst>
                <a:ext uri="{FF2B5EF4-FFF2-40B4-BE49-F238E27FC236}">
                  <a16:creationId xmlns:a16="http://schemas.microsoft.com/office/drawing/2014/main" id="{58F3EC93-169B-498D-BB75-DD4FE591ECA6}"/>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6" name="Imagen 15">
              <a:extLst>
                <a:ext uri="{FF2B5EF4-FFF2-40B4-BE49-F238E27FC236}">
                  <a16:creationId xmlns:a16="http://schemas.microsoft.com/office/drawing/2014/main" id="{0F605776-C8F6-4A08-A5C5-B6158E630051}"/>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7" name="Imagen 16">
              <a:extLst>
                <a:ext uri="{FF2B5EF4-FFF2-40B4-BE49-F238E27FC236}">
                  <a16:creationId xmlns:a16="http://schemas.microsoft.com/office/drawing/2014/main" id="{D1327469-3BED-4B90-94D5-74B2469A6E7D}"/>
                </a:ext>
              </a:extLst>
            </p:cNvPr>
            <p:cNvPicPr/>
            <p:nvPr/>
          </p:nvPicPr>
          <p:blipFill rotWithShape="1">
            <a:blip r:embed="rId8"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180544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rot="16200000">
            <a:off x="-891668" y="2763405"/>
            <a:ext cx="4217821" cy="923330"/>
          </a:xfrm>
          <a:prstGeom prst="rect">
            <a:avLst/>
          </a:prstGeom>
          <a:noFill/>
        </p:spPr>
        <p:txBody>
          <a:bodyPr wrap="non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Elaboración</a:t>
            </a:r>
          </a:p>
        </p:txBody>
      </p:sp>
      <p:sp>
        <p:nvSpPr>
          <p:cNvPr id="3" name="Rectángulo 2"/>
          <p:cNvSpPr/>
          <p:nvPr/>
        </p:nvSpPr>
        <p:spPr>
          <a:xfrm>
            <a:off x="1907704" y="1701576"/>
            <a:ext cx="6408712" cy="3046988"/>
          </a:xfrm>
          <a:prstGeom prst="rect">
            <a:avLst/>
          </a:prstGeom>
        </p:spPr>
        <p:txBody>
          <a:bodyPr wrap="square">
            <a:spAutoFit/>
          </a:bodyPr>
          <a:lstStyle/>
          <a:p>
            <a:r>
              <a:rPr lang="es-ES" sz="2400" b="1" dirty="0">
                <a:solidFill>
                  <a:schemeClr val="accent1">
                    <a:lumMod val="75000"/>
                  </a:schemeClr>
                </a:solidFill>
              </a:rPr>
              <a:t>En el desarrollo de su portafolio comprobará cómo ha ido evolucionando, cómo sus estudios han permitido desarrollar mejores documentos o trabajos (mejor escritos, mejor documentados, más críticos, usando herramientas informáticas más complejas, etc.)</a:t>
            </a:r>
          </a:p>
        </p:txBody>
      </p:sp>
      <p:grpSp>
        <p:nvGrpSpPr>
          <p:cNvPr id="18" name="Grupo 17">
            <a:extLst>
              <a:ext uri="{FF2B5EF4-FFF2-40B4-BE49-F238E27FC236}">
                <a16:creationId xmlns:a16="http://schemas.microsoft.com/office/drawing/2014/main" id="{F0C2F143-5A34-497A-801D-705AFD862F8A}"/>
              </a:ext>
            </a:extLst>
          </p:cNvPr>
          <p:cNvGrpSpPr/>
          <p:nvPr/>
        </p:nvGrpSpPr>
        <p:grpSpPr>
          <a:xfrm>
            <a:off x="539552" y="5517232"/>
            <a:ext cx="8064896" cy="870420"/>
            <a:chOff x="503548" y="5890586"/>
            <a:chExt cx="8136904" cy="936104"/>
          </a:xfrm>
        </p:grpSpPr>
        <p:sp>
          <p:nvSpPr>
            <p:cNvPr id="19" name="Rectángulo 18">
              <a:extLst>
                <a:ext uri="{FF2B5EF4-FFF2-40B4-BE49-F238E27FC236}">
                  <a16:creationId xmlns:a16="http://schemas.microsoft.com/office/drawing/2014/main" id="{6C3829BD-40EE-46B7-BA6C-8980F693E042}"/>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20" name="Imagen 19">
              <a:extLst>
                <a:ext uri="{FF2B5EF4-FFF2-40B4-BE49-F238E27FC236}">
                  <a16:creationId xmlns:a16="http://schemas.microsoft.com/office/drawing/2014/main" id="{A92CB1D6-BCF4-498A-9CB3-C6682FF8E53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21" name="Imagen 20">
              <a:extLst>
                <a:ext uri="{FF2B5EF4-FFF2-40B4-BE49-F238E27FC236}">
                  <a16:creationId xmlns:a16="http://schemas.microsoft.com/office/drawing/2014/main" id="{81E884C1-7BB4-4E12-913E-6CEB22ECB1B7}"/>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181781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rot="16200000">
            <a:off x="-891668" y="2763405"/>
            <a:ext cx="4217821" cy="923330"/>
          </a:xfrm>
          <a:prstGeom prst="rect">
            <a:avLst/>
          </a:prstGeom>
          <a:noFill/>
        </p:spPr>
        <p:txBody>
          <a:bodyPr wrap="non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Elaboración</a:t>
            </a:r>
          </a:p>
        </p:txBody>
      </p:sp>
      <p:sp>
        <p:nvSpPr>
          <p:cNvPr id="3" name="Rectángulo 2"/>
          <p:cNvSpPr/>
          <p:nvPr/>
        </p:nvSpPr>
        <p:spPr>
          <a:xfrm>
            <a:off x="1907704" y="1701576"/>
            <a:ext cx="6408712" cy="1569660"/>
          </a:xfrm>
          <a:prstGeom prst="rect">
            <a:avLst/>
          </a:prstGeom>
        </p:spPr>
        <p:txBody>
          <a:bodyPr wrap="square">
            <a:spAutoFit/>
          </a:bodyPr>
          <a:lstStyle/>
          <a:p>
            <a:r>
              <a:rPr lang="es-ES" sz="2400" b="1" dirty="0">
                <a:solidFill>
                  <a:schemeClr val="accent1">
                    <a:lumMod val="75000"/>
                  </a:schemeClr>
                </a:solidFill>
              </a:rPr>
              <a:t>Es un trabajo autónomo del estudiante que debe desarrollar a lo largo de su Grado:  </a:t>
            </a:r>
          </a:p>
          <a:p>
            <a:r>
              <a:rPr lang="es-ES" sz="2400" b="1" dirty="0">
                <a:solidFill>
                  <a:schemeClr val="accent1">
                    <a:lumMod val="75000"/>
                  </a:schemeClr>
                </a:solidFill>
              </a:rPr>
              <a:t>	</a:t>
            </a:r>
            <a:r>
              <a:rPr lang="es-ES" sz="2400" b="1" dirty="0">
                <a:solidFill>
                  <a:schemeClr val="accent5"/>
                </a:solidFill>
                <a:effectLst>
                  <a:outerShdw blurRad="38100" dist="38100" dir="2700000" algn="tl">
                    <a:srgbClr val="000000">
                      <a:alpha val="43137"/>
                    </a:srgbClr>
                  </a:outerShdw>
                </a:effectLst>
              </a:rPr>
              <a:t>proceso final de autoaprendizaje </a:t>
            </a:r>
          </a:p>
        </p:txBody>
      </p:sp>
      <p:sp>
        <p:nvSpPr>
          <p:cNvPr id="2" name="Rectángulo 1"/>
          <p:cNvSpPr/>
          <p:nvPr/>
        </p:nvSpPr>
        <p:spPr>
          <a:xfrm>
            <a:off x="1925152" y="3501008"/>
            <a:ext cx="6679296" cy="1200329"/>
          </a:xfrm>
          <a:prstGeom prst="rect">
            <a:avLst/>
          </a:prstGeom>
        </p:spPr>
        <p:txBody>
          <a:bodyPr wrap="square">
            <a:spAutoFit/>
          </a:bodyPr>
          <a:lstStyle/>
          <a:p>
            <a:r>
              <a:rPr lang="es-ES" sz="2400" b="1" dirty="0">
                <a:solidFill>
                  <a:schemeClr val="accent1">
                    <a:lumMod val="75000"/>
                  </a:schemeClr>
                </a:solidFill>
              </a:rPr>
              <a:t>El tutor valorará si las evidencias presentadas se ajustan a las competencias </a:t>
            </a:r>
          </a:p>
          <a:p>
            <a:r>
              <a:rPr lang="es-ES" sz="2400" b="1" dirty="0">
                <a:solidFill>
                  <a:schemeClr val="accent1">
                    <a:lumMod val="75000"/>
                  </a:schemeClr>
                </a:solidFill>
              </a:rPr>
              <a:t>esenciales exigidas</a:t>
            </a:r>
          </a:p>
        </p:txBody>
      </p:sp>
      <p:sp>
        <p:nvSpPr>
          <p:cNvPr id="5" name="Rectángulo 4"/>
          <p:cNvSpPr/>
          <p:nvPr/>
        </p:nvSpPr>
        <p:spPr>
          <a:xfrm>
            <a:off x="2857807" y="4811157"/>
            <a:ext cx="5713424" cy="369332"/>
          </a:xfrm>
          <a:prstGeom prst="rect">
            <a:avLst/>
          </a:prstGeom>
        </p:spPr>
        <p:txBody>
          <a:bodyPr wrap="none">
            <a:spAutoFit/>
          </a:bodyPr>
          <a:lstStyle/>
          <a:p>
            <a:r>
              <a:rPr lang="es-ES" i="1" dirty="0"/>
              <a:t>Al menos una evidencia por cada competencia </a:t>
            </a:r>
          </a:p>
        </p:txBody>
      </p:sp>
      <p:grpSp>
        <p:nvGrpSpPr>
          <p:cNvPr id="16" name="Grupo 15">
            <a:extLst>
              <a:ext uri="{FF2B5EF4-FFF2-40B4-BE49-F238E27FC236}">
                <a16:creationId xmlns:a16="http://schemas.microsoft.com/office/drawing/2014/main" id="{EE683068-432D-42C5-A030-FE039E91C2B0}"/>
              </a:ext>
            </a:extLst>
          </p:cNvPr>
          <p:cNvGrpSpPr/>
          <p:nvPr/>
        </p:nvGrpSpPr>
        <p:grpSpPr>
          <a:xfrm>
            <a:off x="539552" y="5517232"/>
            <a:ext cx="8064896" cy="870420"/>
            <a:chOff x="503548" y="5890586"/>
            <a:chExt cx="8136904" cy="936104"/>
          </a:xfrm>
        </p:grpSpPr>
        <p:sp>
          <p:nvSpPr>
            <p:cNvPr id="17" name="Rectángulo 16">
              <a:extLst>
                <a:ext uri="{FF2B5EF4-FFF2-40B4-BE49-F238E27FC236}">
                  <a16:creationId xmlns:a16="http://schemas.microsoft.com/office/drawing/2014/main" id="{2FDEB899-079A-4353-A562-E516EC7A37F0}"/>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8" name="Imagen 17">
              <a:extLst>
                <a:ext uri="{FF2B5EF4-FFF2-40B4-BE49-F238E27FC236}">
                  <a16:creationId xmlns:a16="http://schemas.microsoft.com/office/drawing/2014/main" id="{6AA31B95-52EC-49BE-80C1-E39B460F6D1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9" name="Imagen 18">
              <a:extLst>
                <a:ext uri="{FF2B5EF4-FFF2-40B4-BE49-F238E27FC236}">
                  <a16:creationId xmlns:a16="http://schemas.microsoft.com/office/drawing/2014/main" id="{14D068F1-41EE-46BF-B0D9-831268AFE30D}"/>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Tree>
    <p:extLst>
      <p:ext uri="{BB962C8B-B14F-4D97-AF65-F5344CB8AC3E}">
        <p14:creationId xmlns:p14="http://schemas.microsoft.com/office/powerpoint/2010/main" val="11489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267744" y="1772816"/>
            <a:ext cx="5616624" cy="3416320"/>
          </a:xfrm>
          <a:prstGeom prst="rect">
            <a:avLst/>
          </a:prstGeom>
        </p:spPr>
        <p:txBody>
          <a:bodyPr wrap="square">
            <a:spAutoFit/>
          </a:bodyPr>
          <a:lstStyle/>
          <a:p>
            <a:pPr>
              <a:lnSpc>
                <a:spcPct val="200000"/>
              </a:lnSpc>
            </a:pPr>
            <a:r>
              <a:rPr lang="es-ES" b="1" dirty="0">
                <a:solidFill>
                  <a:schemeClr val="accent1">
                    <a:lumMod val="75000"/>
                  </a:schemeClr>
                </a:solidFill>
              </a:rPr>
              <a:t>1. Capacidad de análisis y síntesis</a:t>
            </a:r>
          </a:p>
          <a:p>
            <a:pPr>
              <a:lnSpc>
                <a:spcPct val="200000"/>
              </a:lnSpc>
            </a:pPr>
            <a:r>
              <a:rPr lang="es-ES" b="1" dirty="0">
                <a:solidFill>
                  <a:schemeClr val="accent1">
                    <a:lumMod val="75000"/>
                  </a:schemeClr>
                </a:solidFill>
              </a:rPr>
              <a:t>2. Capacidad de organización y planificación</a:t>
            </a:r>
          </a:p>
          <a:p>
            <a:pPr>
              <a:lnSpc>
                <a:spcPct val="200000"/>
              </a:lnSpc>
            </a:pPr>
            <a:r>
              <a:rPr lang="es-ES" b="1" dirty="0">
                <a:solidFill>
                  <a:schemeClr val="accent1">
                    <a:lumMod val="75000"/>
                  </a:schemeClr>
                </a:solidFill>
              </a:rPr>
              <a:t>3. Capacidad de transmitir y comunicarse por escrito y oralmente usando la terminología y las técnicas adecuadas</a:t>
            </a:r>
          </a:p>
          <a:p>
            <a:pPr>
              <a:lnSpc>
                <a:spcPct val="200000"/>
              </a:lnSpc>
            </a:pPr>
            <a:r>
              <a:rPr lang="es-ES" b="1" dirty="0">
                <a:solidFill>
                  <a:schemeClr val="accent1">
                    <a:lumMod val="75000"/>
                  </a:schemeClr>
                </a:solidFill>
              </a:rPr>
              <a:t>4. Destreza para el trabajo en equipo</a:t>
            </a:r>
          </a:p>
        </p:txBody>
      </p:sp>
      <p:grpSp>
        <p:nvGrpSpPr>
          <p:cNvPr id="8" name="Grupo 7">
            <a:extLst>
              <a:ext uri="{FF2B5EF4-FFF2-40B4-BE49-F238E27FC236}">
                <a16:creationId xmlns:a16="http://schemas.microsoft.com/office/drawing/2014/main" id="{DE3BB739-8594-4FC4-91A6-BD6E3868A243}"/>
              </a:ext>
            </a:extLst>
          </p:cNvPr>
          <p:cNvGrpSpPr/>
          <p:nvPr/>
        </p:nvGrpSpPr>
        <p:grpSpPr>
          <a:xfrm>
            <a:off x="539552" y="5517232"/>
            <a:ext cx="8064896" cy="870420"/>
            <a:chOff x="503548" y="5890586"/>
            <a:chExt cx="8136904" cy="936104"/>
          </a:xfrm>
        </p:grpSpPr>
        <p:sp>
          <p:nvSpPr>
            <p:cNvPr id="9" name="Rectángulo 8">
              <a:extLst>
                <a:ext uri="{FF2B5EF4-FFF2-40B4-BE49-F238E27FC236}">
                  <a16:creationId xmlns:a16="http://schemas.microsoft.com/office/drawing/2014/main" id="{E58D1807-F759-4206-AE9A-83A280A2E213}"/>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0" name="Imagen 9">
              <a:extLst>
                <a:ext uri="{FF2B5EF4-FFF2-40B4-BE49-F238E27FC236}">
                  <a16:creationId xmlns:a16="http://schemas.microsoft.com/office/drawing/2014/main" id="{0B1B9139-0B14-43CE-A518-58A1AF83FF7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1" name="Imagen 10">
              <a:extLst>
                <a:ext uri="{FF2B5EF4-FFF2-40B4-BE49-F238E27FC236}">
                  <a16:creationId xmlns:a16="http://schemas.microsoft.com/office/drawing/2014/main" id="{41CC3E02-1DE2-400A-B39D-3C44F9F31280}"/>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1362952" y="2763405"/>
            <a:ext cx="5160387" cy="923330"/>
          </a:xfrm>
          <a:prstGeom prst="rect">
            <a:avLst/>
          </a:prstGeom>
          <a:noFill/>
        </p:spPr>
        <p:txBody>
          <a:bodyPr wrap="non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Competencias</a:t>
            </a:r>
          </a:p>
        </p:txBody>
      </p:sp>
    </p:spTree>
    <p:extLst>
      <p:ext uri="{BB962C8B-B14F-4D97-AF65-F5344CB8AC3E}">
        <p14:creationId xmlns:p14="http://schemas.microsoft.com/office/powerpoint/2010/main" val="1586565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B114A017-9D72-4764-B390-E2837F990FB5}"/>
              </a:ext>
            </a:extLst>
          </p:cNvPr>
          <p:cNvGrpSpPr/>
          <p:nvPr/>
        </p:nvGrpSpPr>
        <p:grpSpPr>
          <a:xfrm>
            <a:off x="539552" y="5517232"/>
            <a:ext cx="8064896" cy="870420"/>
            <a:chOff x="503548" y="5890586"/>
            <a:chExt cx="8136904" cy="936104"/>
          </a:xfrm>
        </p:grpSpPr>
        <p:sp>
          <p:nvSpPr>
            <p:cNvPr id="9" name="Rectángulo 8">
              <a:extLst>
                <a:ext uri="{FF2B5EF4-FFF2-40B4-BE49-F238E27FC236}">
                  <a16:creationId xmlns:a16="http://schemas.microsoft.com/office/drawing/2014/main" id="{AC2BC5D3-B314-42F4-AA70-76B937161AAD}"/>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0" name="Imagen 9">
              <a:extLst>
                <a:ext uri="{FF2B5EF4-FFF2-40B4-BE49-F238E27FC236}">
                  <a16:creationId xmlns:a16="http://schemas.microsoft.com/office/drawing/2014/main" id="{CC4EE017-AB8A-49DA-81A3-17A2A23512C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1" name="Imagen 10">
              <a:extLst>
                <a:ext uri="{FF2B5EF4-FFF2-40B4-BE49-F238E27FC236}">
                  <a16:creationId xmlns:a16="http://schemas.microsoft.com/office/drawing/2014/main" id="{2DC8CEF3-F54F-4091-B2D4-89E8667FB264}"/>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5" name="Rectángulo 4"/>
          <p:cNvSpPr/>
          <p:nvPr/>
        </p:nvSpPr>
        <p:spPr>
          <a:xfrm>
            <a:off x="2051720" y="1340768"/>
            <a:ext cx="5958408" cy="3416320"/>
          </a:xfrm>
          <a:prstGeom prst="rect">
            <a:avLst/>
          </a:prstGeom>
        </p:spPr>
        <p:txBody>
          <a:bodyPr wrap="square">
            <a:spAutoFit/>
          </a:bodyPr>
          <a:lstStyle/>
          <a:p>
            <a:pPr>
              <a:lnSpc>
                <a:spcPct val="200000"/>
              </a:lnSpc>
            </a:pPr>
            <a:r>
              <a:rPr lang="es-ES" b="1" dirty="0">
                <a:solidFill>
                  <a:schemeClr val="accent1">
                    <a:lumMod val="75000"/>
                  </a:schemeClr>
                </a:solidFill>
              </a:rPr>
              <a:t>5. Capacidad de razonamiento crítico y autocrítico</a:t>
            </a:r>
          </a:p>
          <a:p>
            <a:pPr>
              <a:lnSpc>
                <a:spcPct val="200000"/>
              </a:lnSpc>
            </a:pPr>
            <a:r>
              <a:rPr lang="es-ES" b="1" dirty="0">
                <a:solidFill>
                  <a:schemeClr val="accent1">
                    <a:lumMod val="75000"/>
                  </a:schemeClr>
                </a:solidFill>
              </a:rPr>
              <a:t>6. Capacidad de aprendizaje y trabajo autónomo</a:t>
            </a:r>
          </a:p>
          <a:p>
            <a:pPr>
              <a:lnSpc>
                <a:spcPct val="200000"/>
              </a:lnSpc>
            </a:pPr>
            <a:r>
              <a:rPr lang="es-ES" b="1" dirty="0">
                <a:solidFill>
                  <a:schemeClr val="accent1">
                    <a:lumMod val="75000"/>
                  </a:schemeClr>
                </a:solidFill>
              </a:rPr>
              <a:t>7. Capacidad para seleccionar y gestionar información y documentación laboral</a:t>
            </a:r>
          </a:p>
          <a:p>
            <a:pPr>
              <a:lnSpc>
                <a:spcPct val="200000"/>
              </a:lnSpc>
            </a:pPr>
            <a:r>
              <a:rPr lang="es-ES" b="1" dirty="0">
                <a:solidFill>
                  <a:schemeClr val="accent1">
                    <a:lumMod val="75000"/>
                  </a:schemeClr>
                </a:solidFill>
              </a:rPr>
              <a:t>8. Capacidad para interrelacionar las distintas disciplinas que configuran las relaciones laborales</a:t>
            </a:r>
          </a:p>
        </p:txBody>
      </p:sp>
      <p:sp>
        <p:nvSpPr>
          <p:cNvPr id="6" name="Rectángulo 5"/>
          <p:cNvSpPr/>
          <p:nvPr/>
        </p:nvSpPr>
        <p:spPr>
          <a:xfrm rot="16200000">
            <a:off x="-1362952" y="2763405"/>
            <a:ext cx="5160387" cy="923330"/>
          </a:xfrm>
          <a:prstGeom prst="rect">
            <a:avLst/>
          </a:prstGeom>
          <a:noFill/>
        </p:spPr>
        <p:txBody>
          <a:bodyPr wrap="none" lIns="91440" tIns="45720" rIns="91440" bIns="45720">
            <a:spAutoFit/>
          </a:bodyPr>
          <a:lstStyle/>
          <a:p>
            <a:pPr algn="ctr"/>
            <a:r>
              <a:rPr lang="es-E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Competencias</a:t>
            </a:r>
          </a:p>
        </p:txBody>
      </p:sp>
    </p:spTree>
    <p:extLst>
      <p:ext uri="{BB962C8B-B14F-4D97-AF65-F5344CB8AC3E}">
        <p14:creationId xmlns:p14="http://schemas.microsoft.com/office/powerpoint/2010/main" val="51917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18DE703C-60E1-4059-A522-213F310453B8}"/>
              </a:ext>
            </a:extLst>
          </p:cNvPr>
          <p:cNvGrpSpPr/>
          <p:nvPr/>
        </p:nvGrpSpPr>
        <p:grpSpPr>
          <a:xfrm>
            <a:off x="539552" y="5517232"/>
            <a:ext cx="8064896" cy="870420"/>
            <a:chOff x="503548" y="5890586"/>
            <a:chExt cx="8136904" cy="936104"/>
          </a:xfrm>
        </p:grpSpPr>
        <p:sp>
          <p:nvSpPr>
            <p:cNvPr id="10" name="Rectángulo 9">
              <a:extLst>
                <a:ext uri="{FF2B5EF4-FFF2-40B4-BE49-F238E27FC236}">
                  <a16:creationId xmlns:a16="http://schemas.microsoft.com/office/drawing/2014/main" id="{425520C8-1AA1-4C04-8D8B-16C7E7A9F156}"/>
                </a:ext>
              </a:extLst>
            </p:cNvPr>
            <p:cNvSpPr/>
            <p:nvPr/>
          </p:nvSpPr>
          <p:spPr>
            <a:xfrm>
              <a:off x="503548" y="5890586"/>
              <a:ext cx="8136904" cy="93610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ES" dirty="0"/>
            </a:p>
          </p:txBody>
        </p:sp>
        <p:pic>
          <p:nvPicPr>
            <p:cNvPr id="11" name="Imagen 10">
              <a:extLst>
                <a:ext uri="{FF2B5EF4-FFF2-40B4-BE49-F238E27FC236}">
                  <a16:creationId xmlns:a16="http://schemas.microsoft.com/office/drawing/2014/main" id="{899CF251-E2D2-4814-8D3E-767A16B4E3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5576" y="6023993"/>
              <a:ext cx="1968500" cy="669290"/>
            </a:xfrm>
            <a:prstGeom prst="rect">
              <a:avLst/>
            </a:prstGeom>
          </p:spPr>
        </p:pic>
        <p:pic>
          <p:nvPicPr>
            <p:cNvPr id="12" name="Imagen 11">
              <a:extLst>
                <a:ext uri="{FF2B5EF4-FFF2-40B4-BE49-F238E27FC236}">
                  <a16:creationId xmlns:a16="http://schemas.microsoft.com/office/drawing/2014/main" id="{E2ACE290-4FBD-40F4-B6F5-43891B5432D1}"/>
                </a:ext>
              </a:extLst>
            </p:cNvPr>
            <p:cNvPicPr/>
            <p:nvPr/>
          </p:nvPicPr>
          <p:blipFill rotWithShape="1">
            <a:blip r:embed="rId3" cstate="print">
              <a:extLst>
                <a:ext uri="{28A0092B-C50C-407E-A947-70E740481C1C}">
                  <a14:useLocalDpi xmlns:a14="http://schemas.microsoft.com/office/drawing/2010/main" val="0"/>
                </a:ext>
              </a:extLst>
            </a:blip>
            <a:srcRect l="2294" t="18612" r="3647" b="12529"/>
            <a:stretch/>
          </p:blipFill>
          <p:spPr bwMode="auto">
            <a:xfrm>
              <a:off x="5508104" y="6023993"/>
              <a:ext cx="2952328" cy="734151"/>
            </a:xfrm>
            <a:prstGeom prst="rect">
              <a:avLst/>
            </a:prstGeom>
            <a:noFill/>
            <a:ln>
              <a:noFill/>
            </a:ln>
          </p:spPr>
        </p:pic>
      </p:grpSp>
      <p:sp>
        <p:nvSpPr>
          <p:cNvPr id="6" name="Rectángulo 5"/>
          <p:cNvSpPr/>
          <p:nvPr/>
        </p:nvSpPr>
        <p:spPr>
          <a:xfrm rot="16200000">
            <a:off x="-1589904" y="2908020"/>
            <a:ext cx="5296642" cy="461665"/>
          </a:xfrm>
          <a:prstGeom prst="rect">
            <a:avLst/>
          </a:prstGeom>
          <a:noFill/>
        </p:spPr>
        <p:txBody>
          <a:bodyPr wrap="none" lIns="91440" tIns="45720" rIns="91440" bIns="45720">
            <a:spAutoFit/>
          </a:bodyPr>
          <a:lstStyle/>
          <a:p>
            <a:pPr algn="ctr"/>
            <a:r>
              <a:rPr lang="es-E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 Capacidad de análisis y síntesis</a:t>
            </a:r>
          </a:p>
        </p:txBody>
      </p:sp>
      <p:sp>
        <p:nvSpPr>
          <p:cNvPr id="2" name="Rectángulo 1"/>
          <p:cNvSpPr/>
          <p:nvPr/>
        </p:nvSpPr>
        <p:spPr>
          <a:xfrm>
            <a:off x="1475656" y="1542218"/>
            <a:ext cx="6552728" cy="4278094"/>
          </a:xfrm>
          <a:prstGeom prst="rect">
            <a:avLst/>
          </a:prstGeom>
        </p:spPr>
        <p:txBody>
          <a:bodyPr wrap="square">
            <a:spAutoFit/>
          </a:bodyPr>
          <a:lstStyle/>
          <a:p>
            <a:r>
              <a:rPr lang="es-ES" sz="1600" b="1" dirty="0">
                <a:solidFill>
                  <a:schemeClr val="accent1">
                    <a:lumMod val="50000"/>
                  </a:schemeClr>
                </a:solidFill>
                <a:latin typeface="Arial Nova" panose="020B0504020202020204" pitchFamily="34" charset="0"/>
              </a:rPr>
              <a:t>¿Cómo se pueden conocer y extraer los puntos débiles y fuertes de esta competencia? </a:t>
            </a:r>
          </a:p>
          <a:p>
            <a:endParaRPr lang="es-ES" sz="1600" dirty="0">
              <a:latin typeface="Arial Nova" panose="020B0504020202020204" pitchFamily="34" charset="0"/>
            </a:endParaRPr>
          </a:p>
          <a:p>
            <a:r>
              <a:rPr lang="es-ES" sz="1600" dirty="0">
                <a:latin typeface="Arial Nova" panose="020B0504020202020204" pitchFamily="34" charset="0"/>
              </a:rPr>
              <a:t>Cuando realizas un trabajo o tarea, ¿sabes a qué fuentes de información debes acudir?, ¿sabes analizar y sintetizar la información recogida?, ¿estableces conclusiones? Cuando presentas tus conclusiones, ¿concretas en qué están basadas?, ¿realizas una discusión razonada de las posibles soluciones con un espíritu crítico? </a:t>
            </a:r>
          </a:p>
          <a:p>
            <a:endParaRPr lang="es-ES" sz="1600" dirty="0">
              <a:latin typeface="Arial Nova" panose="020B0504020202020204" pitchFamily="34" charset="0"/>
            </a:endParaRPr>
          </a:p>
          <a:p>
            <a:r>
              <a:rPr lang="es-ES" sz="1600" b="1" dirty="0">
                <a:solidFill>
                  <a:schemeClr val="accent1">
                    <a:lumMod val="50000"/>
                  </a:schemeClr>
                </a:solidFill>
                <a:latin typeface="Arial Nova" panose="020B0504020202020204" pitchFamily="34" charset="0"/>
              </a:rPr>
              <a:t>¿Cómo se puede evidenciar esta competencia? </a:t>
            </a:r>
          </a:p>
          <a:p>
            <a:endParaRPr lang="es-ES" sz="1600" b="1" dirty="0">
              <a:solidFill>
                <a:schemeClr val="accent1">
                  <a:lumMod val="50000"/>
                </a:schemeClr>
              </a:solidFill>
              <a:latin typeface="Arial Nova" panose="020B0504020202020204" pitchFamily="34" charset="0"/>
            </a:endParaRPr>
          </a:p>
          <a:p>
            <a:r>
              <a:rPr lang="es-ES" sz="1600" dirty="0">
                <a:latin typeface="Arial Nova" panose="020B0504020202020204" pitchFamily="34" charset="0"/>
              </a:rPr>
              <a:t>Elaboración de esquemas o mapas conceptuales. Resúmenes de artículos o libros. Revisiones bibliográficas o de jurisprudencia laboral. Trabajos en los que haya una búsqueda de información de diversas fuentes en los que hayas resumido esta para extraer conclusiones. Cualquier otro trabajo en el que consideres que has evidenciado esta competencia. </a:t>
            </a:r>
          </a:p>
        </p:txBody>
      </p:sp>
      <p:sp>
        <p:nvSpPr>
          <p:cNvPr id="3" name="Rectángulo 2"/>
          <p:cNvSpPr/>
          <p:nvPr/>
        </p:nvSpPr>
        <p:spPr>
          <a:xfrm>
            <a:off x="1321026" y="692696"/>
            <a:ext cx="7211413" cy="584775"/>
          </a:xfrm>
          <a:prstGeom prst="rect">
            <a:avLst/>
          </a:prstGeom>
        </p:spPr>
        <p:txBody>
          <a:bodyPr wrap="square">
            <a:spAutoFit/>
          </a:bodyPr>
          <a:lstStyle/>
          <a:p>
            <a:r>
              <a:rPr lang="es-ES" sz="1600" b="1" dirty="0">
                <a:solidFill>
                  <a:schemeClr val="accent5"/>
                </a:solidFill>
                <a:latin typeface="Arial Nova" panose="020B0504020202020204" pitchFamily="34" charset="0"/>
              </a:rPr>
              <a:t>Capacidad de analizar información de diversa índole sintetizándola o resumiéndola con el objetivo de extraer conclusiones. </a:t>
            </a:r>
          </a:p>
        </p:txBody>
      </p:sp>
    </p:spTree>
    <p:extLst>
      <p:ext uri="{BB962C8B-B14F-4D97-AF65-F5344CB8AC3E}">
        <p14:creationId xmlns:p14="http://schemas.microsoft.com/office/powerpoint/2010/main" val="2557443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190</TotalTime>
  <Words>2051</Words>
  <Application>Microsoft Office PowerPoint</Application>
  <PresentationFormat>Presentación en pantalla (4:3)</PresentationFormat>
  <Paragraphs>119</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 Nova</vt:lpstr>
      <vt:lpstr>Arial Rounded MT Bold</vt:lpstr>
      <vt:lpstr>Calibri</vt:lpstr>
      <vt:lpstr>Century Gothic</vt:lpstr>
      <vt:lpstr>Times New Roman</vt:lpstr>
      <vt:lpstr>Wingdings 2</vt:lpstr>
      <vt:lpstr>Austin</vt:lpstr>
      <vt:lpstr>TFG por portafolio</vt:lpstr>
      <vt:lpstr>El informe diagnóstico sobre el TFG en la Universidad de Granada y guía de recomendaciones y buenas prácticas para su desarrollo, publicado en 2019 recoge este tipo de TFG como de especial interés. </vt:lpstr>
      <vt:lpstr>COMPETENCIAS ESENCIALES:   Las denominamos esenciales dado que el estudiante debe demostrar que efectivamente, ha alcanzado un nivel de aprovechamiento suficiente para ser futuro Graduado en RRLL y RRHH.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TFG portafolio</dc:title>
  <dc:creator>loli</dc:creator>
  <cp:lastModifiedBy>Maria Del Carmen Quirantes Sierra</cp:lastModifiedBy>
  <cp:revision>27</cp:revision>
  <dcterms:created xsi:type="dcterms:W3CDTF">2021-09-21T10:23:01Z</dcterms:created>
  <dcterms:modified xsi:type="dcterms:W3CDTF">2023-12-12T12:25:26Z</dcterms:modified>
</cp:coreProperties>
</file>